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drawings/drawing1.xml" ContentType="application/vnd.openxmlformats-officedocument.drawingml.chartshapes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ppt/charts/chart18.xml" ContentType="application/vnd.openxmlformats-officedocument.drawingml.chart+xml"/>
  <Override PartName="/ppt/charts/chart19.xml" ContentType="application/vnd.openxmlformats-officedocument.drawingml.chart+xml"/>
  <Override PartName="/ppt/charts/chart20.xml" ContentType="application/vnd.openxmlformats-officedocument.drawingml.chart+xml"/>
  <Override PartName="/ppt/charts/chart2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8" r:id="rId2"/>
    <p:sldId id="314" r:id="rId3"/>
    <p:sldId id="323" r:id="rId4"/>
    <p:sldId id="313" r:id="rId5"/>
    <p:sldId id="352" r:id="rId6"/>
    <p:sldId id="351" r:id="rId7"/>
    <p:sldId id="328" r:id="rId8"/>
    <p:sldId id="329" r:id="rId9"/>
    <p:sldId id="330" r:id="rId10"/>
    <p:sldId id="347" r:id="rId11"/>
    <p:sldId id="350" r:id="rId12"/>
    <p:sldId id="344" r:id="rId13"/>
    <p:sldId id="318" r:id="rId14"/>
    <p:sldId id="354" r:id="rId15"/>
    <p:sldId id="310" r:id="rId16"/>
    <p:sldId id="307" r:id="rId17"/>
    <p:sldId id="311" r:id="rId18"/>
    <p:sldId id="332" r:id="rId19"/>
    <p:sldId id="333" r:id="rId20"/>
    <p:sldId id="336" r:id="rId21"/>
    <p:sldId id="339" r:id="rId22"/>
    <p:sldId id="342" r:id="rId23"/>
    <p:sldId id="341" r:id="rId24"/>
    <p:sldId id="343" r:id="rId25"/>
    <p:sldId id="334" r:id="rId26"/>
    <p:sldId id="345" r:id="rId27"/>
    <p:sldId id="340" r:id="rId28"/>
    <p:sldId id="349" r:id="rId29"/>
    <p:sldId id="348" r:id="rId30"/>
    <p:sldId id="320" r:id="rId31"/>
    <p:sldId id="327" r:id="rId32"/>
    <p:sldId id="315" r:id="rId33"/>
    <p:sldId id="317" r:id="rId3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9A57C"/>
    <a:srgbClr val="2C7C9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25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Economics\Copy%20of%20SaaS%20salesforce%20economics-D%20Stack%20inputs%20adjusted%2011-29-10.xlsx" TargetMode="External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Economics\Copy%20of%20SaaS%20salesforce%20economics-D%20Stack%20inputs%20adjusted%2011-29-10.xlsx" TargetMode="External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21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6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oleObject" Target="file:///\\psf\Home\Documents\Matrix\Blog%20Stuff\SaaS%20salesforce%20economics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With </a:t>
            </a:r>
            <a:r>
              <a:rPr lang="en-US" dirty="0"/>
              <a:t>Churn of 2.5%</a:t>
            </a:r>
          </a:p>
        </c:rich>
      </c:tx>
      <c:layout/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'SaaS Revenue Growth'!$A$8</c:f>
              <c:strCache>
                <c:ptCount val="1"/>
                <c:pt idx="0">
                  <c:v>Jan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Growth'!$B$8:$M$8</c:f>
              <c:numCache>
                <c:formatCode>_("$"* #,##0_);_("$"* \(#,##0\);_("$"* "-"??_);_(@_)</c:formatCode>
                <c:ptCount val="12"/>
                <c:pt idx="0" formatCode="&quot;$&quot;#,##0_);[Red]\(&quot;$&quot;#,##0\)">
                  <c:v>3472.2222222222222</c:v>
                </c:pt>
                <c:pt idx="1">
                  <c:v>3385.4166666666665</c:v>
                </c:pt>
                <c:pt idx="2">
                  <c:v>3300.78125</c:v>
                </c:pt>
                <c:pt idx="3">
                  <c:v>3218.26171875</c:v>
                </c:pt>
                <c:pt idx="4">
                  <c:v>3137.80517578125</c:v>
                </c:pt>
                <c:pt idx="5">
                  <c:v>3059.3600463867187</c:v>
                </c:pt>
                <c:pt idx="6">
                  <c:v>2982.8760452270508</c:v>
                </c:pt>
                <c:pt idx="7">
                  <c:v>2908.3041440963743</c:v>
                </c:pt>
                <c:pt idx="8">
                  <c:v>2835.5965404939648</c:v>
                </c:pt>
                <c:pt idx="9">
                  <c:v>2764.7066269816155</c:v>
                </c:pt>
                <c:pt idx="10">
                  <c:v>2695.5889613070749</c:v>
                </c:pt>
                <c:pt idx="11">
                  <c:v>2628.199237274398</c:v>
                </c:pt>
              </c:numCache>
            </c:numRef>
          </c:val>
        </c:ser>
        <c:ser>
          <c:idx val="1"/>
          <c:order val="1"/>
          <c:tx>
            <c:strRef>
              <c:f>'SaaS Revenue Growth'!$A$9</c:f>
              <c:strCache>
                <c:ptCount val="1"/>
                <c:pt idx="0">
                  <c:v>Feb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Growth'!$B$9:$M$9</c:f>
              <c:numCache>
                <c:formatCode>"$"#,##0_);[Red]\("$"#,##0\)</c:formatCode>
                <c:ptCount val="12"/>
                <c:pt idx="1">
                  <c:v>3472.2222222222222</c:v>
                </c:pt>
                <c:pt idx="2" formatCode="_(&quot;$&quot;* #,##0_);_(&quot;$&quot;* \(#,##0\);_(&quot;$&quot;* &quot;-&quot;??_);_(@_)">
                  <c:v>3385.4166666666665</c:v>
                </c:pt>
                <c:pt idx="3" formatCode="_(&quot;$&quot;* #,##0_);_(&quot;$&quot;* \(#,##0\);_(&quot;$&quot;* &quot;-&quot;??_);_(@_)">
                  <c:v>3300.78125</c:v>
                </c:pt>
                <c:pt idx="4" formatCode="_(&quot;$&quot;* #,##0_);_(&quot;$&quot;* \(#,##0\);_(&quot;$&quot;* &quot;-&quot;??_);_(@_)">
                  <c:v>3218.26171875</c:v>
                </c:pt>
                <c:pt idx="5" formatCode="_(&quot;$&quot;* #,##0_);_(&quot;$&quot;* \(#,##0\);_(&quot;$&quot;* &quot;-&quot;??_);_(@_)">
                  <c:v>3137.80517578125</c:v>
                </c:pt>
                <c:pt idx="6" formatCode="_(&quot;$&quot;* #,##0_);_(&quot;$&quot;* \(#,##0\);_(&quot;$&quot;* &quot;-&quot;??_);_(@_)">
                  <c:v>3059.3600463867187</c:v>
                </c:pt>
                <c:pt idx="7" formatCode="_(&quot;$&quot;* #,##0_);_(&quot;$&quot;* \(#,##0\);_(&quot;$&quot;* &quot;-&quot;??_);_(@_)">
                  <c:v>2982.8760452270508</c:v>
                </c:pt>
                <c:pt idx="8" formatCode="_(&quot;$&quot;* #,##0_);_(&quot;$&quot;* \(#,##0\);_(&quot;$&quot;* &quot;-&quot;??_);_(@_)">
                  <c:v>2908.3041440963743</c:v>
                </c:pt>
                <c:pt idx="9" formatCode="_(&quot;$&quot;* #,##0_);_(&quot;$&quot;* \(#,##0\);_(&quot;$&quot;* &quot;-&quot;??_);_(@_)">
                  <c:v>2835.5965404939648</c:v>
                </c:pt>
                <c:pt idx="10" formatCode="_(&quot;$&quot;* #,##0_);_(&quot;$&quot;* \(#,##0\);_(&quot;$&quot;* &quot;-&quot;??_);_(@_)">
                  <c:v>2764.7066269816155</c:v>
                </c:pt>
                <c:pt idx="11" formatCode="_(&quot;$&quot;* #,##0_);_(&quot;$&quot;* \(#,##0\);_(&quot;$&quot;* &quot;-&quot;??_);_(@_)">
                  <c:v>2695.5889613070749</c:v>
                </c:pt>
              </c:numCache>
            </c:numRef>
          </c:val>
        </c:ser>
        <c:ser>
          <c:idx val="2"/>
          <c:order val="2"/>
          <c:tx>
            <c:strRef>
              <c:f>'SaaS Revenue Growth'!$A$10</c:f>
              <c:strCache>
                <c:ptCount val="1"/>
                <c:pt idx="0">
                  <c:v>Mar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Growth'!$B$10:$M$10</c:f>
              <c:numCache>
                <c:formatCode>General</c:formatCode>
                <c:ptCount val="12"/>
                <c:pt idx="2" formatCode="&quot;$&quot;#,##0_);[Red]\(&quot;$&quot;#,##0\)">
                  <c:v>3472.2222222222222</c:v>
                </c:pt>
                <c:pt idx="3" formatCode="_(&quot;$&quot;* #,##0_);_(&quot;$&quot;* \(#,##0\);_(&quot;$&quot;* &quot;-&quot;??_);_(@_)">
                  <c:v>3385.4166666666665</c:v>
                </c:pt>
                <c:pt idx="4" formatCode="_(&quot;$&quot;* #,##0_);_(&quot;$&quot;* \(#,##0\);_(&quot;$&quot;* &quot;-&quot;??_);_(@_)">
                  <c:v>3300.78125</c:v>
                </c:pt>
                <c:pt idx="5" formatCode="_(&quot;$&quot;* #,##0_);_(&quot;$&quot;* \(#,##0\);_(&quot;$&quot;* &quot;-&quot;??_);_(@_)">
                  <c:v>3218.26171875</c:v>
                </c:pt>
                <c:pt idx="6" formatCode="_(&quot;$&quot;* #,##0_);_(&quot;$&quot;* \(#,##0\);_(&quot;$&quot;* &quot;-&quot;??_);_(@_)">
                  <c:v>3137.80517578125</c:v>
                </c:pt>
                <c:pt idx="7" formatCode="_(&quot;$&quot;* #,##0_);_(&quot;$&quot;* \(#,##0\);_(&quot;$&quot;* &quot;-&quot;??_);_(@_)">
                  <c:v>3059.3600463867187</c:v>
                </c:pt>
                <c:pt idx="8" formatCode="_(&quot;$&quot;* #,##0_);_(&quot;$&quot;* \(#,##0\);_(&quot;$&quot;* &quot;-&quot;??_);_(@_)">
                  <c:v>2982.8760452270508</c:v>
                </c:pt>
                <c:pt idx="9" formatCode="_(&quot;$&quot;* #,##0_);_(&quot;$&quot;* \(#,##0\);_(&quot;$&quot;* &quot;-&quot;??_);_(@_)">
                  <c:v>2908.3041440963743</c:v>
                </c:pt>
                <c:pt idx="10" formatCode="_(&quot;$&quot;* #,##0_);_(&quot;$&quot;* \(#,##0\);_(&quot;$&quot;* &quot;-&quot;??_);_(@_)">
                  <c:v>2835.5965404939648</c:v>
                </c:pt>
                <c:pt idx="11" formatCode="_(&quot;$&quot;* #,##0_);_(&quot;$&quot;* \(#,##0\);_(&quot;$&quot;* &quot;-&quot;??_);_(@_)">
                  <c:v>2764.7066269816155</c:v>
                </c:pt>
              </c:numCache>
            </c:numRef>
          </c:val>
        </c:ser>
        <c:ser>
          <c:idx val="3"/>
          <c:order val="3"/>
          <c:tx>
            <c:strRef>
              <c:f>'SaaS Revenue Growth'!$A$11</c:f>
              <c:strCache>
                <c:ptCount val="1"/>
                <c:pt idx="0">
                  <c:v>Apr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Growth'!$B$11:$M$11</c:f>
              <c:numCache>
                <c:formatCode>General</c:formatCode>
                <c:ptCount val="12"/>
                <c:pt idx="3" formatCode="&quot;$&quot;#,##0_);[Red]\(&quot;$&quot;#,##0\)">
                  <c:v>3472.2222222222222</c:v>
                </c:pt>
                <c:pt idx="4" formatCode="_(&quot;$&quot;* #,##0_);_(&quot;$&quot;* \(#,##0\);_(&quot;$&quot;* &quot;-&quot;??_);_(@_)">
                  <c:v>3385.4166666666665</c:v>
                </c:pt>
                <c:pt idx="5" formatCode="_(&quot;$&quot;* #,##0_);_(&quot;$&quot;* \(#,##0\);_(&quot;$&quot;* &quot;-&quot;??_);_(@_)">
                  <c:v>3300.78125</c:v>
                </c:pt>
                <c:pt idx="6" formatCode="_(&quot;$&quot;* #,##0_);_(&quot;$&quot;* \(#,##0\);_(&quot;$&quot;* &quot;-&quot;??_);_(@_)">
                  <c:v>3218.26171875</c:v>
                </c:pt>
                <c:pt idx="7" formatCode="_(&quot;$&quot;* #,##0_);_(&quot;$&quot;* \(#,##0\);_(&quot;$&quot;* &quot;-&quot;??_);_(@_)">
                  <c:v>3137.80517578125</c:v>
                </c:pt>
                <c:pt idx="8" formatCode="_(&quot;$&quot;* #,##0_);_(&quot;$&quot;* \(#,##0\);_(&quot;$&quot;* &quot;-&quot;??_);_(@_)">
                  <c:v>3059.3600463867187</c:v>
                </c:pt>
                <c:pt idx="9" formatCode="_(&quot;$&quot;* #,##0_);_(&quot;$&quot;* \(#,##0\);_(&quot;$&quot;* &quot;-&quot;??_);_(@_)">
                  <c:v>2982.8760452270508</c:v>
                </c:pt>
                <c:pt idx="10" formatCode="_(&quot;$&quot;* #,##0_);_(&quot;$&quot;* \(#,##0\);_(&quot;$&quot;* &quot;-&quot;??_);_(@_)">
                  <c:v>2908.3041440963743</c:v>
                </c:pt>
                <c:pt idx="11" formatCode="_(&quot;$&quot;* #,##0_);_(&quot;$&quot;* \(#,##0\);_(&quot;$&quot;* &quot;-&quot;??_);_(@_)">
                  <c:v>2835.5965404939648</c:v>
                </c:pt>
              </c:numCache>
            </c:numRef>
          </c:val>
        </c:ser>
        <c:ser>
          <c:idx val="4"/>
          <c:order val="4"/>
          <c:tx>
            <c:strRef>
              <c:f>'SaaS Revenue Growth'!$A$12</c:f>
              <c:strCache>
                <c:ptCount val="1"/>
                <c:pt idx="0">
                  <c:v>May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Growth'!$B$12:$M$12</c:f>
              <c:numCache>
                <c:formatCode>General</c:formatCode>
                <c:ptCount val="12"/>
                <c:pt idx="4" formatCode="&quot;$&quot;#,##0_);[Red]\(&quot;$&quot;#,##0\)">
                  <c:v>3472.2222222222222</c:v>
                </c:pt>
                <c:pt idx="5" formatCode="_(&quot;$&quot;* #,##0_);_(&quot;$&quot;* \(#,##0\);_(&quot;$&quot;* &quot;-&quot;??_);_(@_)">
                  <c:v>3385.4166666666665</c:v>
                </c:pt>
                <c:pt idx="6" formatCode="_(&quot;$&quot;* #,##0_);_(&quot;$&quot;* \(#,##0\);_(&quot;$&quot;* &quot;-&quot;??_);_(@_)">
                  <c:v>3300.78125</c:v>
                </c:pt>
                <c:pt idx="7" formatCode="_(&quot;$&quot;* #,##0_);_(&quot;$&quot;* \(#,##0\);_(&quot;$&quot;* &quot;-&quot;??_);_(@_)">
                  <c:v>3218.26171875</c:v>
                </c:pt>
                <c:pt idx="8" formatCode="_(&quot;$&quot;* #,##0_);_(&quot;$&quot;* \(#,##0\);_(&quot;$&quot;* &quot;-&quot;??_);_(@_)">
                  <c:v>3137.80517578125</c:v>
                </c:pt>
                <c:pt idx="9" formatCode="_(&quot;$&quot;* #,##0_);_(&quot;$&quot;* \(#,##0\);_(&quot;$&quot;* &quot;-&quot;??_);_(@_)">
                  <c:v>3059.3600463867187</c:v>
                </c:pt>
                <c:pt idx="10" formatCode="_(&quot;$&quot;* #,##0_);_(&quot;$&quot;* \(#,##0\);_(&quot;$&quot;* &quot;-&quot;??_);_(@_)">
                  <c:v>2982.8760452270508</c:v>
                </c:pt>
                <c:pt idx="11" formatCode="_(&quot;$&quot;* #,##0_);_(&quot;$&quot;* \(#,##0\);_(&quot;$&quot;* &quot;-&quot;??_);_(@_)">
                  <c:v>2908.3041440963743</c:v>
                </c:pt>
              </c:numCache>
            </c:numRef>
          </c:val>
        </c:ser>
        <c:ser>
          <c:idx val="5"/>
          <c:order val="5"/>
          <c:tx>
            <c:strRef>
              <c:f>'SaaS Revenue Growth'!$A$13</c:f>
              <c:strCache>
                <c:ptCount val="1"/>
                <c:pt idx="0">
                  <c:v>Jun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Growth'!$B$13:$M$13</c:f>
              <c:numCache>
                <c:formatCode>General</c:formatCode>
                <c:ptCount val="12"/>
                <c:pt idx="5" formatCode="&quot;$&quot;#,##0_);[Red]\(&quot;$&quot;#,##0\)">
                  <c:v>3472.2222222222222</c:v>
                </c:pt>
                <c:pt idx="6" formatCode="_(&quot;$&quot;* #,##0_);_(&quot;$&quot;* \(#,##0\);_(&quot;$&quot;* &quot;-&quot;??_);_(@_)">
                  <c:v>3385.4166666666665</c:v>
                </c:pt>
                <c:pt idx="7" formatCode="_(&quot;$&quot;* #,##0_);_(&quot;$&quot;* \(#,##0\);_(&quot;$&quot;* &quot;-&quot;??_);_(@_)">
                  <c:v>3300.78125</c:v>
                </c:pt>
                <c:pt idx="8" formatCode="_(&quot;$&quot;* #,##0_);_(&quot;$&quot;* \(#,##0\);_(&quot;$&quot;* &quot;-&quot;??_);_(@_)">
                  <c:v>3218.26171875</c:v>
                </c:pt>
                <c:pt idx="9" formatCode="_(&quot;$&quot;* #,##0_);_(&quot;$&quot;* \(#,##0\);_(&quot;$&quot;* &quot;-&quot;??_);_(@_)">
                  <c:v>3137.80517578125</c:v>
                </c:pt>
                <c:pt idx="10" formatCode="_(&quot;$&quot;* #,##0_);_(&quot;$&quot;* \(#,##0\);_(&quot;$&quot;* &quot;-&quot;??_);_(@_)">
                  <c:v>3059.3600463867187</c:v>
                </c:pt>
                <c:pt idx="11" formatCode="_(&quot;$&quot;* #,##0_);_(&quot;$&quot;* \(#,##0\);_(&quot;$&quot;* &quot;-&quot;??_);_(@_)">
                  <c:v>2982.8760452270508</c:v>
                </c:pt>
              </c:numCache>
            </c:numRef>
          </c:val>
        </c:ser>
        <c:ser>
          <c:idx val="6"/>
          <c:order val="6"/>
          <c:tx>
            <c:strRef>
              <c:f>'SaaS Revenue Growth'!$A$14</c:f>
              <c:strCache>
                <c:ptCount val="1"/>
                <c:pt idx="0">
                  <c:v>Jul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Growth'!$B$14:$M$14</c:f>
              <c:numCache>
                <c:formatCode>General</c:formatCode>
                <c:ptCount val="12"/>
                <c:pt idx="6" formatCode="&quot;$&quot;#,##0_);[Red]\(&quot;$&quot;#,##0\)">
                  <c:v>3472.2222222222222</c:v>
                </c:pt>
                <c:pt idx="7" formatCode="_(&quot;$&quot;* #,##0_);_(&quot;$&quot;* \(#,##0\);_(&quot;$&quot;* &quot;-&quot;??_);_(@_)">
                  <c:v>3385.4166666666665</c:v>
                </c:pt>
                <c:pt idx="8" formatCode="_(&quot;$&quot;* #,##0_);_(&quot;$&quot;* \(#,##0\);_(&quot;$&quot;* &quot;-&quot;??_);_(@_)">
                  <c:v>3300.78125</c:v>
                </c:pt>
                <c:pt idx="9" formatCode="_(&quot;$&quot;* #,##0_);_(&quot;$&quot;* \(#,##0\);_(&quot;$&quot;* &quot;-&quot;??_);_(@_)">
                  <c:v>3218.26171875</c:v>
                </c:pt>
                <c:pt idx="10" formatCode="_(&quot;$&quot;* #,##0_);_(&quot;$&quot;* \(#,##0\);_(&quot;$&quot;* &quot;-&quot;??_);_(@_)">
                  <c:v>3137.80517578125</c:v>
                </c:pt>
                <c:pt idx="11" formatCode="_(&quot;$&quot;* #,##0_);_(&quot;$&quot;* \(#,##0\);_(&quot;$&quot;* &quot;-&quot;??_);_(@_)">
                  <c:v>3059.3600463867187</c:v>
                </c:pt>
              </c:numCache>
            </c:numRef>
          </c:val>
        </c:ser>
        <c:ser>
          <c:idx val="7"/>
          <c:order val="7"/>
          <c:tx>
            <c:strRef>
              <c:f>'SaaS Revenue Growth'!$A$15</c:f>
              <c:strCache>
                <c:ptCount val="1"/>
                <c:pt idx="0">
                  <c:v>Aug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Growth'!$B$15:$M$15</c:f>
              <c:numCache>
                <c:formatCode>General</c:formatCode>
                <c:ptCount val="12"/>
                <c:pt idx="7" formatCode="&quot;$&quot;#,##0_);[Red]\(&quot;$&quot;#,##0\)">
                  <c:v>3472.2222222222222</c:v>
                </c:pt>
                <c:pt idx="8" formatCode="_(&quot;$&quot;* #,##0_);_(&quot;$&quot;* \(#,##0\);_(&quot;$&quot;* &quot;-&quot;??_);_(@_)">
                  <c:v>3385.4166666666665</c:v>
                </c:pt>
                <c:pt idx="9" formatCode="_(&quot;$&quot;* #,##0_);_(&quot;$&quot;* \(#,##0\);_(&quot;$&quot;* &quot;-&quot;??_);_(@_)">
                  <c:v>3300.78125</c:v>
                </c:pt>
                <c:pt idx="10" formatCode="_(&quot;$&quot;* #,##0_);_(&quot;$&quot;* \(#,##0\);_(&quot;$&quot;* &quot;-&quot;??_);_(@_)">
                  <c:v>3218.26171875</c:v>
                </c:pt>
                <c:pt idx="11" formatCode="_(&quot;$&quot;* #,##0_);_(&quot;$&quot;* \(#,##0\);_(&quot;$&quot;* &quot;-&quot;??_);_(@_)">
                  <c:v>3137.80517578125</c:v>
                </c:pt>
              </c:numCache>
            </c:numRef>
          </c:val>
        </c:ser>
        <c:ser>
          <c:idx val="8"/>
          <c:order val="8"/>
          <c:tx>
            <c:strRef>
              <c:f>'SaaS Revenue Growth'!$A$16</c:f>
              <c:strCache>
                <c:ptCount val="1"/>
                <c:pt idx="0">
                  <c:v>Sep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Growth'!$B$16:$M$16</c:f>
              <c:numCache>
                <c:formatCode>General</c:formatCode>
                <c:ptCount val="12"/>
                <c:pt idx="8" formatCode="&quot;$&quot;#,##0_);[Red]\(&quot;$&quot;#,##0\)">
                  <c:v>3472.2222222222222</c:v>
                </c:pt>
                <c:pt idx="9" formatCode="_(&quot;$&quot;* #,##0_);_(&quot;$&quot;* \(#,##0\);_(&quot;$&quot;* &quot;-&quot;??_);_(@_)">
                  <c:v>3385.4166666666665</c:v>
                </c:pt>
                <c:pt idx="10" formatCode="_(&quot;$&quot;* #,##0_);_(&quot;$&quot;* \(#,##0\);_(&quot;$&quot;* &quot;-&quot;??_);_(@_)">
                  <c:v>3300.78125</c:v>
                </c:pt>
                <c:pt idx="11" formatCode="_(&quot;$&quot;* #,##0_);_(&quot;$&quot;* \(#,##0\);_(&quot;$&quot;* &quot;-&quot;??_);_(@_)">
                  <c:v>3218.26171875</c:v>
                </c:pt>
              </c:numCache>
            </c:numRef>
          </c:val>
        </c:ser>
        <c:ser>
          <c:idx val="9"/>
          <c:order val="9"/>
          <c:tx>
            <c:strRef>
              <c:f>'SaaS Revenue Growth'!$A$17</c:f>
              <c:strCache>
                <c:ptCount val="1"/>
                <c:pt idx="0">
                  <c:v>Oct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Growth'!$B$17:$M$17</c:f>
              <c:numCache>
                <c:formatCode>General</c:formatCode>
                <c:ptCount val="12"/>
                <c:pt idx="9" formatCode="&quot;$&quot;#,##0_);[Red]\(&quot;$&quot;#,##0\)">
                  <c:v>3472.2222222222222</c:v>
                </c:pt>
                <c:pt idx="10" formatCode="_(&quot;$&quot;* #,##0_);_(&quot;$&quot;* \(#,##0\);_(&quot;$&quot;* &quot;-&quot;??_);_(@_)">
                  <c:v>3385.4166666666665</c:v>
                </c:pt>
                <c:pt idx="11" formatCode="_(&quot;$&quot;* #,##0_);_(&quot;$&quot;* \(#,##0\);_(&quot;$&quot;* &quot;-&quot;??_);_(@_)">
                  <c:v>3300.78125</c:v>
                </c:pt>
              </c:numCache>
            </c:numRef>
          </c:val>
        </c:ser>
        <c:ser>
          <c:idx val="10"/>
          <c:order val="10"/>
          <c:tx>
            <c:strRef>
              <c:f>'SaaS Revenue Growth'!$A$18</c:f>
              <c:strCache>
                <c:ptCount val="1"/>
                <c:pt idx="0">
                  <c:v>Nov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Growth'!$B$18:$M$18</c:f>
              <c:numCache>
                <c:formatCode>General</c:formatCode>
                <c:ptCount val="12"/>
                <c:pt idx="10" formatCode="&quot;$&quot;#,##0_);[Red]\(&quot;$&quot;#,##0\)">
                  <c:v>3472.2222222222222</c:v>
                </c:pt>
                <c:pt idx="11" formatCode="_(&quot;$&quot;* #,##0_);_(&quot;$&quot;* \(#,##0\);_(&quot;$&quot;* &quot;-&quot;??_);_(@_)">
                  <c:v>3385.4166666666665</c:v>
                </c:pt>
              </c:numCache>
            </c:numRef>
          </c:val>
        </c:ser>
        <c:ser>
          <c:idx val="11"/>
          <c:order val="11"/>
          <c:tx>
            <c:strRef>
              <c:f>'SaaS Revenue Growth'!$A$19</c:f>
              <c:strCache>
                <c:ptCount val="1"/>
                <c:pt idx="0">
                  <c:v>Dec Custs</c:v>
                </c:pt>
              </c:strCache>
            </c:strRef>
          </c:tx>
          <c:invertIfNegative val="0"/>
          <c:cat>
            <c:strRef>
              <c:f>'SaaS Revenue Growth'!$B$7:$M$7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Growth'!$B$19:$M$19</c:f>
              <c:numCache>
                <c:formatCode>General</c:formatCode>
                <c:ptCount val="12"/>
                <c:pt idx="11" formatCode="&quot;$&quot;#,##0_);[Red]\(&quot;$&quot;#,##0\)">
                  <c:v>3472.2222222222222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overlap val="100"/>
        <c:axId val="104346752"/>
        <c:axId val="104348288"/>
      </c:barChart>
      <c:catAx>
        <c:axId val="104346752"/>
        <c:scaling>
          <c:orientation val="minMax"/>
        </c:scaling>
        <c:delete val="0"/>
        <c:axPos val="b"/>
        <c:majorTickMark val="none"/>
        <c:minorTickMark val="none"/>
        <c:tickLblPos val="nextTo"/>
        <c:crossAx val="104348288"/>
        <c:crosses val="autoZero"/>
        <c:auto val="1"/>
        <c:lblAlgn val="ctr"/>
        <c:lblOffset val="100"/>
        <c:noMultiLvlLbl val="0"/>
      </c:catAx>
      <c:valAx>
        <c:axId val="104348288"/>
        <c:scaling>
          <c:orientation val="minMax"/>
          <c:max val="45000"/>
        </c:scaling>
        <c:delete val="0"/>
        <c:axPos val="l"/>
        <c:majorGridlines/>
        <c:numFmt formatCode="&quot;$&quot;#,##0_);[Red]\(&quot;$&quot;#,##0\)" sourceLinked="1"/>
        <c:majorTickMark val="none"/>
        <c:minorTickMark val="none"/>
        <c:tickLblPos val="nextTo"/>
        <c:spPr>
          <a:ln w="9525">
            <a:noFill/>
          </a:ln>
        </c:spPr>
        <c:crossAx val="104346752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Ramp'!$A$99</c:f>
              <c:strCache>
                <c:ptCount val="1"/>
                <c:pt idx="0">
                  <c:v>Total MRR (Billings)</c:v>
                </c:pt>
              </c:strCache>
            </c:strRef>
          </c:tx>
          <c:marker>
            <c:symbol val="none"/>
          </c:marker>
          <c:cat>
            <c:strRef>
              <c:f>'Sales Ramp'!$B$97:$Y$97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Ramp'!$B$99:$Y$99</c:f>
              <c:numCache>
                <c:formatCode>_("$"* #,##0_);_("$"* \(#,##0\);_("$"* "-"??_);_(@_)</c:formatCode>
                <c:ptCount val="24"/>
                <c:pt idx="0">
                  <c:v>590.27777777777783</c:v>
                </c:pt>
                <c:pt idx="1">
                  <c:v>3113.7152777777783</c:v>
                </c:pt>
                <c:pt idx="2">
                  <c:v>9469.9001736111131</c:v>
                </c:pt>
                <c:pt idx="3">
                  <c:v>21569.958224826391</c:v>
                </c:pt>
                <c:pt idx="4">
                  <c:v>39270.292602539063</c:v>
                </c:pt>
                <c:pt idx="5">
                  <c:v>62430.896398586694</c:v>
                </c:pt>
                <c:pt idx="6">
                  <c:v>90915.262877510919</c:v>
                </c:pt>
                <c:pt idx="7">
                  <c:v>124590.29797223982</c:v>
                </c:pt>
                <c:pt idx="8">
                  <c:v>163326.23496737826</c:v>
                </c:pt>
                <c:pt idx="9">
                  <c:v>206996.55131541603</c:v>
                </c:pt>
                <c:pt idx="10">
                  <c:v>255477.88753253061</c:v>
                </c:pt>
                <c:pt idx="11">
                  <c:v>308649.9681219951</c:v>
                </c:pt>
                <c:pt idx="12">
                  <c:v>366395.52447450079</c:v>
                </c:pt>
                <c:pt idx="13">
                  <c:v>428600.21969597158</c:v>
                </c:pt>
                <c:pt idx="14">
                  <c:v>495152.57531468343</c:v>
                </c:pt>
                <c:pt idx="15">
                  <c:v>565943.89982070518</c:v>
                </c:pt>
                <c:pt idx="16">
                  <c:v>640868.21899185411</c:v>
                </c:pt>
                <c:pt idx="17">
                  <c:v>719822.20796150225</c:v>
                </c:pt>
                <c:pt idx="18">
                  <c:v>802705.12498468696</c:v>
                </c:pt>
                <c:pt idx="19">
                  <c:v>889418.7468600698</c:v>
                </c:pt>
                <c:pt idx="20">
                  <c:v>979867.30596634583</c:v>
                </c:pt>
                <c:pt idx="21">
                  <c:v>1073957.4288727427</c:v>
                </c:pt>
                <c:pt idx="22">
                  <c:v>1171598.0764842574</c:v>
                </c:pt>
                <c:pt idx="23">
                  <c:v>1272700.4856832619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07385600"/>
        <c:axId val="107387136"/>
      </c:lineChart>
      <c:catAx>
        <c:axId val="107385600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07387136"/>
        <c:crosses val="autoZero"/>
        <c:auto val="1"/>
        <c:lblAlgn val="ctr"/>
        <c:lblOffset val="100"/>
        <c:noMultiLvlLbl val="0"/>
      </c:catAx>
      <c:valAx>
        <c:axId val="107387136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10738560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Growth in MRR</a:t>
            </a:r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Ramp'!$A$102</c:f>
              <c:strCache>
                <c:ptCount val="1"/>
                <c:pt idx="0">
                  <c:v>Growth in MRR</c:v>
                </c:pt>
              </c:strCache>
            </c:strRef>
          </c:tx>
          <c:marker>
            <c:symbol val="none"/>
          </c:marker>
          <c:cat>
            <c:strRef>
              <c:f>'Sales Ramp'!$B$97:$Y$97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Ramp'!$B$102:$Y$102</c:f>
              <c:numCache>
                <c:formatCode>_("$"* #,##0_);_("$"* \(#,##0\);_("$"* "-"??_);_(@_)</c:formatCode>
                <c:ptCount val="24"/>
                <c:pt idx="0">
                  <c:v>590.27777777777783</c:v>
                </c:pt>
                <c:pt idx="1">
                  <c:v>2523.4375000000005</c:v>
                </c:pt>
                <c:pt idx="2">
                  <c:v>6356.1848958333348</c:v>
                </c:pt>
                <c:pt idx="3">
                  <c:v>12100.058051215277</c:v>
                </c:pt>
                <c:pt idx="4">
                  <c:v>17700.334377712672</c:v>
                </c:pt>
                <c:pt idx="5">
                  <c:v>23160.603796047631</c:v>
                </c:pt>
                <c:pt idx="6">
                  <c:v>28484.366478924225</c:v>
                </c:pt>
                <c:pt idx="7">
                  <c:v>33675.035094728897</c:v>
                </c:pt>
                <c:pt idx="8">
                  <c:v>38735.936995138443</c:v>
                </c:pt>
                <c:pt idx="9">
                  <c:v>43670.31634803777</c:v>
                </c:pt>
                <c:pt idx="10">
                  <c:v>48481.336217114585</c:v>
                </c:pt>
                <c:pt idx="11">
                  <c:v>53172.080589464487</c:v>
                </c:pt>
                <c:pt idx="12">
                  <c:v>57745.556352505693</c:v>
                </c:pt>
                <c:pt idx="13">
                  <c:v>62204.695221470785</c:v>
                </c:pt>
                <c:pt idx="14">
                  <c:v>66552.355618711852</c:v>
                </c:pt>
                <c:pt idx="15">
                  <c:v>70791.324506021745</c:v>
                </c:pt>
                <c:pt idx="16">
                  <c:v>74924.319171148934</c:v>
                </c:pt>
                <c:pt idx="17">
                  <c:v>78953.98896964814</c:v>
                </c:pt>
                <c:pt idx="18">
                  <c:v>82882.917023184709</c:v>
                </c:pt>
                <c:pt idx="19">
                  <c:v>86713.621875382843</c:v>
                </c:pt>
                <c:pt idx="20">
                  <c:v>90448.559106276021</c:v>
                </c:pt>
                <c:pt idx="21">
                  <c:v>94090.122906396864</c:v>
                </c:pt>
                <c:pt idx="22">
                  <c:v>97640.647611514665</c:v>
                </c:pt>
                <c:pt idx="23">
                  <c:v>101102.40919900453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07403136"/>
        <c:axId val="107404672"/>
      </c:lineChart>
      <c:catAx>
        <c:axId val="10740313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07404672"/>
        <c:crosses val="autoZero"/>
        <c:auto val="1"/>
        <c:lblAlgn val="ctr"/>
        <c:lblOffset val="100"/>
        <c:noMultiLvlLbl val="0"/>
      </c:catAx>
      <c:valAx>
        <c:axId val="107404672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107403136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'Hiring Rate comparison'!$A$49</c:f>
              <c:strCache>
                <c:ptCount val="1"/>
                <c:pt idx="0">
                  <c:v>1 sales hire a month</c:v>
                </c:pt>
              </c:strCache>
            </c:strRef>
          </c:tx>
          <c:marker>
            <c:symbol val="none"/>
          </c:marker>
          <c:cat>
            <c:strRef>
              <c:f>'Hiring Rate comparison'!$B$48:$AK$48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comparison'!$B$49:$AK$49</c:f>
              <c:numCache>
                <c:formatCode>_("$"* #,##0_);_("$"* \(#,##0\);_("$"* "-"??_);_(@_)</c:formatCode>
                <c:ptCount val="36"/>
                <c:pt idx="0">
                  <c:v>295.13888888888891</c:v>
                </c:pt>
                <c:pt idx="1">
                  <c:v>1556.8576388888891</c:v>
                </c:pt>
                <c:pt idx="2">
                  <c:v>4734.9500868055566</c:v>
                </c:pt>
                <c:pt idx="3">
                  <c:v>10784.979112413195</c:v>
                </c:pt>
                <c:pt idx="4">
                  <c:v>19635.146301269531</c:v>
                </c:pt>
                <c:pt idx="5">
                  <c:v>31215.448199293347</c:v>
                </c:pt>
                <c:pt idx="6">
                  <c:v>45457.631438755459</c:v>
                </c:pt>
                <c:pt idx="7">
                  <c:v>62295.148986119908</c:v>
                </c:pt>
                <c:pt idx="8">
                  <c:v>81663.11748368913</c:v>
                </c:pt>
                <c:pt idx="9">
                  <c:v>103498.27565770801</c:v>
                </c:pt>
                <c:pt idx="10">
                  <c:v>127738.94376626531</c:v>
                </c:pt>
                <c:pt idx="11">
                  <c:v>154324.98406099755</c:v>
                </c:pt>
                <c:pt idx="12">
                  <c:v>183197.7622372504</c:v>
                </c:pt>
                <c:pt idx="13">
                  <c:v>214300.10984798579</c:v>
                </c:pt>
                <c:pt idx="14">
                  <c:v>247576.28765734172</c:v>
                </c:pt>
                <c:pt idx="15">
                  <c:v>282971.94991035259</c:v>
                </c:pt>
                <c:pt idx="16">
                  <c:v>320434.10949592706</c:v>
                </c:pt>
                <c:pt idx="17">
                  <c:v>359911.10398075113</c:v>
                </c:pt>
                <c:pt idx="18">
                  <c:v>401352.56249234348</c:v>
                </c:pt>
                <c:pt idx="19">
                  <c:v>444709.3734300349</c:v>
                </c:pt>
                <c:pt idx="20">
                  <c:v>489933.65298317291</c:v>
                </c:pt>
                <c:pt idx="21">
                  <c:v>536978.71443637135</c:v>
                </c:pt>
                <c:pt idx="22">
                  <c:v>585799.03824212868</c:v>
                </c:pt>
                <c:pt idx="23">
                  <c:v>636350.24284163094</c:v>
                </c:pt>
                <c:pt idx="24">
                  <c:v>688589.05621503456</c:v>
                </c:pt>
                <c:pt idx="25">
                  <c:v>742473.28814299207</c:v>
                </c:pt>
                <c:pt idx="26">
                  <c:v>797961.80316163949</c:v>
                </c:pt>
                <c:pt idx="27">
                  <c:v>855014.49419370957</c:v>
                </c:pt>
                <c:pt idx="28">
                  <c:v>913592.25683886686</c:v>
                </c:pt>
                <c:pt idx="29">
                  <c:v>973656.9643067841</c:v>
                </c:pt>
                <c:pt idx="30">
                  <c:v>1035171.4429768922</c:v>
                </c:pt>
                <c:pt idx="31">
                  <c:v>1098099.4485691367</c:v>
                </c:pt>
                <c:pt idx="32">
                  <c:v>1162405.6429104637</c:v>
                </c:pt>
                <c:pt idx="33">
                  <c:v>1228055.5712821465</c:v>
                </c:pt>
                <c:pt idx="34">
                  <c:v>1295015.640333426</c:v>
                </c:pt>
                <c:pt idx="35">
                  <c:v>1363253.0965473126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'Hiring Rate comparison'!$A$50</c:f>
              <c:strCache>
                <c:ptCount val="1"/>
                <c:pt idx="0">
                  <c:v>2 sales hires a month</c:v>
                </c:pt>
              </c:strCache>
            </c:strRef>
          </c:tx>
          <c:marker>
            <c:symbol val="none"/>
          </c:marker>
          <c:cat>
            <c:strRef>
              <c:f>'Hiring Rate comparison'!$B$48:$AK$48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comparison'!$B$50:$AK$50</c:f>
              <c:numCache>
                <c:formatCode>_("$"* #,##0_);_("$"* \(#,##0\);_("$"* "-"??_);_(@_)</c:formatCode>
                <c:ptCount val="36"/>
                <c:pt idx="0">
                  <c:v>590.27777777777783</c:v>
                </c:pt>
                <c:pt idx="1">
                  <c:v>3113.7152777777783</c:v>
                </c:pt>
                <c:pt idx="2">
                  <c:v>9469.9001736111131</c:v>
                </c:pt>
                <c:pt idx="3">
                  <c:v>21569.958224826391</c:v>
                </c:pt>
                <c:pt idx="4">
                  <c:v>39270.292602539063</c:v>
                </c:pt>
                <c:pt idx="5">
                  <c:v>62430.896398586694</c:v>
                </c:pt>
                <c:pt idx="6">
                  <c:v>90915.262877510919</c:v>
                </c:pt>
                <c:pt idx="7">
                  <c:v>124590.29797223982</c:v>
                </c:pt>
                <c:pt idx="8">
                  <c:v>163326.23496737826</c:v>
                </c:pt>
                <c:pt idx="9">
                  <c:v>206996.55131541603</c:v>
                </c:pt>
                <c:pt idx="10">
                  <c:v>255477.88753253061</c:v>
                </c:pt>
                <c:pt idx="11">
                  <c:v>308649.9681219951</c:v>
                </c:pt>
                <c:pt idx="12">
                  <c:v>366395.52447450079</c:v>
                </c:pt>
                <c:pt idx="13">
                  <c:v>428600.21969597158</c:v>
                </c:pt>
                <c:pt idx="14">
                  <c:v>495152.57531468343</c:v>
                </c:pt>
                <c:pt idx="15">
                  <c:v>565943.89982070518</c:v>
                </c:pt>
                <c:pt idx="16">
                  <c:v>640868.21899185411</c:v>
                </c:pt>
                <c:pt idx="17">
                  <c:v>719822.20796150225</c:v>
                </c:pt>
                <c:pt idx="18">
                  <c:v>802705.12498468696</c:v>
                </c:pt>
                <c:pt idx="19">
                  <c:v>889418.7468600698</c:v>
                </c:pt>
                <c:pt idx="20">
                  <c:v>979867.30596634583</c:v>
                </c:pt>
                <c:pt idx="21">
                  <c:v>1073957.4288727427</c:v>
                </c:pt>
                <c:pt idx="22">
                  <c:v>1171598.0764842574</c:v>
                </c:pt>
                <c:pt idx="23">
                  <c:v>1272700.4856832619</c:v>
                </c:pt>
                <c:pt idx="24">
                  <c:v>1377178.1124300691</c:v>
                </c:pt>
                <c:pt idx="25">
                  <c:v>1484946.5762859841</c:v>
                </c:pt>
                <c:pt idx="26">
                  <c:v>1595923.606323279</c:v>
                </c:pt>
                <c:pt idx="27">
                  <c:v>1710028.9883874191</c:v>
                </c:pt>
                <c:pt idx="28">
                  <c:v>1827184.5136777337</c:v>
                </c:pt>
                <c:pt idx="29">
                  <c:v>1947313.9286135682</c:v>
                </c:pt>
                <c:pt idx="30">
                  <c:v>2070342.8859537845</c:v>
                </c:pt>
                <c:pt idx="31">
                  <c:v>2196198.8971382733</c:v>
                </c:pt>
                <c:pt idx="32">
                  <c:v>2324811.2858209275</c:v>
                </c:pt>
                <c:pt idx="33">
                  <c:v>2456111.142564293</c:v>
                </c:pt>
                <c:pt idx="34">
                  <c:v>2590031.2806668519</c:v>
                </c:pt>
                <c:pt idx="35">
                  <c:v>2726506.1930946251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3894144"/>
        <c:axId val="113895680"/>
      </c:lineChart>
      <c:catAx>
        <c:axId val="113894144"/>
        <c:scaling>
          <c:orientation val="minMax"/>
        </c:scaling>
        <c:delete val="0"/>
        <c:axPos val="b"/>
        <c:majorTickMark val="none"/>
        <c:minorTickMark val="none"/>
        <c:tickLblPos val="nextTo"/>
        <c:crossAx val="113895680"/>
        <c:crosses val="autoZero"/>
        <c:auto val="1"/>
        <c:lblAlgn val="ctr"/>
        <c:lblOffset val="100"/>
        <c:noMultiLvlLbl val="0"/>
      </c:catAx>
      <c:valAx>
        <c:axId val="113895680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113894144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sz="1800" b="1" i="0" baseline="0">
                <a:effectLst/>
              </a:rPr>
              <a:t>MRR Growth</a:t>
            </a:r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'Hiring Rate comparison'!$A$54</c:f>
              <c:strCache>
                <c:ptCount val="1"/>
                <c:pt idx="0">
                  <c:v>1 sales hire a month</c:v>
                </c:pt>
              </c:strCache>
            </c:strRef>
          </c:tx>
          <c:marker>
            <c:symbol val="none"/>
          </c:marker>
          <c:cat>
            <c:strRef>
              <c:f>'Hiring Rate comparison'!$B$53:$AK$53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comparison'!$B$54:$AK$54</c:f>
              <c:numCache>
                <c:formatCode>_("$"* #,##0_);_("$"* \(#,##0\);_("$"* "-"??_);_(@_)</c:formatCode>
                <c:ptCount val="36"/>
                <c:pt idx="0">
                  <c:v>295.13888888888891</c:v>
                </c:pt>
                <c:pt idx="1">
                  <c:v>1261.7187500000002</c:v>
                </c:pt>
                <c:pt idx="2">
                  <c:v>3178.0924479166674</c:v>
                </c:pt>
                <c:pt idx="3">
                  <c:v>6050.0290256076387</c:v>
                </c:pt>
                <c:pt idx="4">
                  <c:v>8850.167188856336</c:v>
                </c:pt>
                <c:pt idx="5">
                  <c:v>11580.301898023816</c:v>
                </c:pt>
                <c:pt idx="6">
                  <c:v>14242.183239462112</c:v>
                </c:pt>
                <c:pt idx="7">
                  <c:v>16837.517547364449</c:v>
                </c:pt>
                <c:pt idx="8">
                  <c:v>19367.968497569222</c:v>
                </c:pt>
                <c:pt idx="9">
                  <c:v>21835.158174018885</c:v>
                </c:pt>
                <c:pt idx="10">
                  <c:v>24240.668108557293</c:v>
                </c:pt>
                <c:pt idx="11">
                  <c:v>26586.040294732244</c:v>
                </c:pt>
                <c:pt idx="12">
                  <c:v>28872.778176252847</c:v>
                </c:pt>
                <c:pt idx="13">
                  <c:v>31102.347610735393</c:v>
                </c:pt>
                <c:pt idx="14">
                  <c:v>33276.177809355926</c:v>
                </c:pt>
                <c:pt idx="15">
                  <c:v>35395.662253010873</c:v>
                </c:pt>
                <c:pt idx="16">
                  <c:v>37462.159585574467</c:v>
                </c:pt>
                <c:pt idx="17">
                  <c:v>39476.99448482407</c:v>
                </c:pt>
                <c:pt idx="18">
                  <c:v>41441.458511592355</c:v>
                </c:pt>
                <c:pt idx="19">
                  <c:v>43356.810937691422</c:v>
                </c:pt>
                <c:pt idx="20">
                  <c:v>45224.279553138011</c:v>
                </c:pt>
                <c:pt idx="21">
                  <c:v>47045.061453198432</c:v>
                </c:pt>
                <c:pt idx="22">
                  <c:v>48820.323805757333</c:v>
                </c:pt>
                <c:pt idx="23">
                  <c:v>50551.204599502264</c:v>
                </c:pt>
                <c:pt idx="24">
                  <c:v>52238.813373403624</c:v>
                </c:pt>
                <c:pt idx="25">
                  <c:v>53884.231927957502</c:v>
                </c:pt>
                <c:pt idx="26">
                  <c:v>55488.51501864742</c:v>
                </c:pt>
                <c:pt idx="27">
                  <c:v>57052.691032070084</c:v>
                </c:pt>
                <c:pt idx="28">
                  <c:v>58577.762645157287</c:v>
                </c:pt>
                <c:pt idx="29">
                  <c:v>60064.707467917236</c:v>
                </c:pt>
                <c:pt idx="30">
                  <c:v>61514.478670108132</c:v>
                </c:pt>
                <c:pt idx="31">
                  <c:v>62928.005592244444</c:v>
                </c:pt>
                <c:pt idx="32">
                  <c:v>64306.194341327064</c:v>
                </c:pt>
                <c:pt idx="33">
                  <c:v>65649.928371682763</c:v>
                </c:pt>
                <c:pt idx="34">
                  <c:v>66960.069051279454</c:v>
                </c:pt>
                <c:pt idx="35">
                  <c:v>68237.456213886617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'Hiring Rate comparison'!$A$55</c:f>
              <c:strCache>
                <c:ptCount val="1"/>
                <c:pt idx="0">
                  <c:v>2 sales hires a month</c:v>
                </c:pt>
              </c:strCache>
            </c:strRef>
          </c:tx>
          <c:marker>
            <c:symbol val="none"/>
          </c:marker>
          <c:cat>
            <c:strRef>
              <c:f>'Hiring Rate comparison'!$B$53:$AK$53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comparison'!$B$55:$AK$55</c:f>
              <c:numCache>
                <c:formatCode>_("$"* #,##0_);_("$"* \(#,##0\);_("$"* "-"??_);_(@_)</c:formatCode>
                <c:ptCount val="36"/>
                <c:pt idx="0">
                  <c:v>590.27777777777783</c:v>
                </c:pt>
                <c:pt idx="1">
                  <c:v>2523.4375000000005</c:v>
                </c:pt>
                <c:pt idx="2">
                  <c:v>6356.1848958333348</c:v>
                </c:pt>
                <c:pt idx="3">
                  <c:v>12100.058051215277</c:v>
                </c:pt>
                <c:pt idx="4">
                  <c:v>17700.334377712672</c:v>
                </c:pt>
                <c:pt idx="5">
                  <c:v>23160.603796047631</c:v>
                </c:pt>
                <c:pt idx="6">
                  <c:v>28484.366478924225</c:v>
                </c:pt>
                <c:pt idx="7">
                  <c:v>33675.035094728897</c:v>
                </c:pt>
                <c:pt idx="8">
                  <c:v>38735.936995138443</c:v>
                </c:pt>
                <c:pt idx="9">
                  <c:v>43670.31634803777</c:v>
                </c:pt>
                <c:pt idx="10">
                  <c:v>48481.336217114585</c:v>
                </c:pt>
                <c:pt idx="11">
                  <c:v>53172.080589464487</c:v>
                </c:pt>
                <c:pt idx="12">
                  <c:v>57745.556352505693</c:v>
                </c:pt>
                <c:pt idx="13">
                  <c:v>62204.695221470785</c:v>
                </c:pt>
                <c:pt idx="14">
                  <c:v>66552.355618711852</c:v>
                </c:pt>
                <c:pt idx="15">
                  <c:v>70791.324506021745</c:v>
                </c:pt>
                <c:pt idx="16">
                  <c:v>74924.319171148934</c:v>
                </c:pt>
                <c:pt idx="17">
                  <c:v>78953.98896964814</c:v>
                </c:pt>
                <c:pt idx="18">
                  <c:v>82882.917023184709</c:v>
                </c:pt>
                <c:pt idx="19">
                  <c:v>86713.621875382843</c:v>
                </c:pt>
                <c:pt idx="20">
                  <c:v>90448.559106276021</c:v>
                </c:pt>
                <c:pt idx="21">
                  <c:v>94090.122906396864</c:v>
                </c:pt>
                <c:pt idx="22">
                  <c:v>97640.647611514665</c:v>
                </c:pt>
                <c:pt idx="23">
                  <c:v>101102.40919900453</c:v>
                </c:pt>
                <c:pt idx="24">
                  <c:v>104477.62674680725</c:v>
                </c:pt>
                <c:pt idx="25">
                  <c:v>107768.463855915</c:v>
                </c:pt>
                <c:pt idx="26">
                  <c:v>110977.03003729484</c:v>
                </c:pt>
                <c:pt idx="27">
                  <c:v>114105.38206414017</c:v>
                </c:pt>
                <c:pt idx="28">
                  <c:v>117155.52529031457</c:v>
                </c:pt>
                <c:pt idx="29">
                  <c:v>120129.41493583447</c:v>
                </c:pt>
                <c:pt idx="30">
                  <c:v>123028.95734021626</c:v>
                </c:pt>
                <c:pt idx="31">
                  <c:v>125856.01118448889</c:v>
                </c:pt>
                <c:pt idx="32">
                  <c:v>128612.38868265413</c:v>
                </c:pt>
                <c:pt idx="33">
                  <c:v>131299.85674336553</c:v>
                </c:pt>
                <c:pt idx="34">
                  <c:v>133920.13810255891</c:v>
                </c:pt>
                <c:pt idx="35">
                  <c:v>136474.91242777323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3921024"/>
        <c:axId val="113922816"/>
      </c:lineChart>
      <c:catAx>
        <c:axId val="113921024"/>
        <c:scaling>
          <c:orientation val="minMax"/>
        </c:scaling>
        <c:delete val="0"/>
        <c:axPos val="b"/>
        <c:majorTickMark val="none"/>
        <c:minorTickMark val="none"/>
        <c:tickLblPos val="nextTo"/>
        <c:crossAx val="113922816"/>
        <c:crosses val="autoZero"/>
        <c:auto val="1"/>
        <c:lblAlgn val="ctr"/>
        <c:lblOffset val="100"/>
        <c:noMultiLvlLbl val="0"/>
      </c:catAx>
      <c:valAx>
        <c:axId val="113922816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113921024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sz="1800" b="1" i="0" baseline="0">
                <a:effectLst/>
              </a:rPr>
              <a:t>Net Profit</a:t>
            </a:r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'Hiring Rate comparison'!$A$59</c:f>
              <c:strCache>
                <c:ptCount val="1"/>
                <c:pt idx="0">
                  <c:v>1 sales hire a month</c:v>
                </c:pt>
              </c:strCache>
            </c:strRef>
          </c:tx>
          <c:marker>
            <c:symbol val="none"/>
          </c:marker>
          <c:cat>
            <c:strRef>
              <c:f>'Hiring Rate comparison'!$B$58:$AK$58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comparison'!$B$59:$AK$59</c:f>
              <c:numCache>
                <c:formatCode>_("$"* #,##0_);_("$"* \(#,##0\);_("$"* "-"??_);_(@_)</c:formatCode>
                <c:ptCount val="36"/>
                <c:pt idx="0">
                  <c:v>-19711.805555555555</c:v>
                </c:pt>
                <c:pt idx="1">
                  <c:v>-37275.347222222219</c:v>
                </c:pt>
                <c:pt idx="2">
                  <c:v>-53122.456597222219</c:v>
                </c:pt>
                <c:pt idx="3">
                  <c:v>-68230.350043402781</c:v>
                </c:pt>
                <c:pt idx="4">
                  <c:v>-81098.132958984381</c:v>
                </c:pt>
                <c:pt idx="5">
                  <c:v>-91781.808107231976</c:v>
                </c:pt>
                <c:pt idx="6">
                  <c:v>-100335.97818232895</c:v>
                </c:pt>
                <c:pt idx="7">
                  <c:v>-106813.88081110407</c:v>
                </c:pt>
                <c:pt idx="8">
                  <c:v>-111267.42267971535</c:v>
                </c:pt>
                <c:pt idx="9">
                  <c:v>-113747.2128071669</c:v>
                </c:pt>
                <c:pt idx="10">
                  <c:v>-114302.59498698775</c:v>
                </c:pt>
                <c:pt idx="11">
                  <c:v>-112981.67941786861</c:v>
                </c:pt>
                <c:pt idx="12">
                  <c:v>-109831.37354353303</c:v>
                </c:pt>
                <c:pt idx="13">
                  <c:v>-104897.41212161136</c:v>
                </c:pt>
                <c:pt idx="14">
                  <c:v>-98224.386540793232</c:v>
                </c:pt>
                <c:pt idx="15">
                  <c:v>-89855.773405051295</c:v>
                </c:pt>
                <c:pt idx="16">
                  <c:v>-79833.962403258338</c:v>
                </c:pt>
                <c:pt idx="17">
                  <c:v>-68200.283482065715</c:v>
                </c:pt>
                <c:pt idx="18">
                  <c:v>-54995.033339458576</c:v>
                </c:pt>
                <c:pt idx="19">
                  <c:v>-40257.501255972078</c:v>
                </c:pt>
                <c:pt idx="20">
                  <c:v>-24025.994280128274</c:v>
                </c:pt>
                <c:pt idx="21">
                  <c:v>-6337.8617842362728</c:v>
                </c:pt>
                <c:pt idx="22">
                  <c:v>12770.480593702989</c:v>
                </c:pt>
                <c:pt idx="23">
                  <c:v>33263.527606638148</c:v>
                </c:pt>
                <c:pt idx="24">
                  <c:v>55106.66163869435</c:v>
                </c:pt>
                <c:pt idx="25">
                  <c:v>78266.130514393735</c:v>
                </c:pt>
                <c:pt idx="26">
                  <c:v>102709.02586264501</c:v>
                </c:pt>
                <c:pt idx="27">
                  <c:v>128403.26202163438</c:v>
                </c:pt>
                <c:pt idx="28">
                  <c:v>155317.55547109351</c:v>
                </c:pt>
                <c:pt idx="29">
                  <c:v>183421.40477876074</c:v>
                </c:pt>
                <c:pt idx="30">
                  <c:v>212685.07104818057</c:v>
                </c:pt>
                <c:pt idx="31">
                  <c:v>243079.55885530938</c:v>
                </c:pt>
                <c:pt idx="32">
                  <c:v>274576.59766170441</c:v>
                </c:pt>
                <c:pt idx="33">
                  <c:v>307148.62369238399</c:v>
                </c:pt>
                <c:pt idx="34">
                  <c:v>340768.76226674078</c:v>
                </c:pt>
                <c:pt idx="35">
                  <c:v>375410.81057118357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'Hiring Rate comparison'!$A$60</c:f>
              <c:strCache>
                <c:ptCount val="1"/>
                <c:pt idx="0">
                  <c:v>2 sales hires a month</c:v>
                </c:pt>
              </c:strCache>
            </c:strRef>
          </c:tx>
          <c:marker>
            <c:symbol val="none"/>
          </c:marker>
          <c:cat>
            <c:strRef>
              <c:f>'Hiring Rate comparison'!$B$58:$AK$58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comparison'!$B$60:$AK$60</c:f>
              <c:numCache>
                <c:formatCode>_("$"* #,##0_);_("$"* \(#,##0\);_("$"* "-"??_);_(@_)</c:formatCode>
                <c:ptCount val="36"/>
                <c:pt idx="0">
                  <c:v>-39423.611111111109</c:v>
                </c:pt>
                <c:pt idx="1">
                  <c:v>-74550.694444444438</c:v>
                </c:pt>
                <c:pt idx="2">
                  <c:v>-106244.91319444444</c:v>
                </c:pt>
                <c:pt idx="3">
                  <c:v>-136460.70008680556</c:v>
                </c:pt>
                <c:pt idx="4">
                  <c:v>-162196.26591796876</c:v>
                </c:pt>
                <c:pt idx="5">
                  <c:v>-183563.61621446395</c:v>
                </c:pt>
                <c:pt idx="6">
                  <c:v>-200671.9563646579</c:v>
                </c:pt>
                <c:pt idx="7">
                  <c:v>-213627.76162220814</c:v>
                </c:pt>
                <c:pt idx="8">
                  <c:v>-222534.84535943071</c:v>
                </c:pt>
                <c:pt idx="9">
                  <c:v>-227494.4256143338</c:v>
                </c:pt>
                <c:pt idx="10">
                  <c:v>-228605.1899739755</c:v>
                </c:pt>
                <c:pt idx="11">
                  <c:v>-225963.35883573722</c:v>
                </c:pt>
                <c:pt idx="12">
                  <c:v>-219662.74708706606</c:v>
                </c:pt>
                <c:pt idx="13">
                  <c:v>-209794.82424322271</c:v>
                </c:pt>
                <c:pt idx="14">
                  <c:v>-196448.77308158646</c:v>
                </c:pt>
                <c:pt idx="15">
                  <c:v>-179711.54681010259</c:v>
                </c:pt>
                <c:pt idx="16">
                  <c:v>-159667.92480651668</c:v>
                </c:pt>
                <c:pt idx="17">
                  <c:v>-136400.56696413143</c:v>
                </c:pt>
                <c:pt idx="18">
                  <c:v>-109990.06667891715</c:v>
                </c:pt>
                <c:pt idx="19">
                  <c:v>-80515.002511944156</c:v>
                </c:pt>
                <c:pt idx="20">
                  <c:v>-48051.988560256548</c:v>
                </c:pt>
                <c:pt idx="21">
                  <c:v>-12675.723568472546</c:v>
                </c:pt>
                <c:pt idx="22">
                  <c:v>25540.961187405977</c:v>
                </c:pt>
                <c:pt idx="23">
                  <c:v>66527.055213276297</c:v>
                </c:pt>
                <c:pt idx="24">
                  <c:v>110213.3232773887</c:v>
                </c:pt>
                <c:pt idx="25">
                  <c:v>156532.26102878747</c:v>
                </c:pt>
                <c:pt idx="26">
                  <c:v>205418.05172529002</c:v>
                </c:pt>
                <c:pt idx="27">
                  <c:v>256806.52404326876</c:v>
                </c:pt>
                <c:pt idx="28">
                  <c:v>310635.11094218702</c:v>
                </c:pt>
                <c:pt idx="29">
                  <c:v>366842.80955752148</c:v>
                </c:pt>
                <c:pt idx="30">
                  <c:v>425370.14209636115</c:v>
                </c:pt>
                <c:pt idx="31">
                  <c:v>486159.11771061877</c:v>
                </c:pt>
                <c:pt idx="32">
                  <c:v>549153.19532340881</c:v>
                </c:pt>
                <c:pt idx="33">
                  <c:v>614297.24738476798</c:v>
                </c:pt>
                <c:pt idx="34">
                  <c:v>681537.52453348157</c:v>
                </c:pt>
                <c:pt idx="35">
                  <c:v>750821.62114236713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3941120"/>
        <c:axId val="113975680"/>
      </c:lineChart>
      <c:catAx>
        <c:axId val="113941120"/>
        <c:scaling>
          <c:orientation val="minMax"/>
        </c:scaling>
        <c:delete val="0"/>
        <c:axPos val="b"/>
        <c:majorTickMark val="none"/>
        <c:minorTickMark val="none"/>
        <c:tickLblPos val="nextTo"/>
        <c:crossAx val="113975680"/>
        <c:crosses val="autoZero"/>
        <c:auto val="1"/>
        <c:lblAlgn val="ctr"/>
        <c:lblOffset val="100"/>
        <c:noMultiLvlLbl val="0"/>
      </c:catAx>
      <c:valAx>
        <c:axId val="113975680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113941120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sz="1800" b="1" i="0" baseline="0">
                <a:effectLst/>
              </a:rPr>
              <a:t>Cumulative Net Profit</a:t>
            </a:r>
            <a:endParaRPr lang="en-US">
              <a:effectLst/>
            </a:endParaRPr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'Hiring Rate comparison'!$A$64</c:f>
              <c:strCache>
                <c:ptCount val="1"/>
                <c:pt idx="0">
                  <c:v>1 sales hire a month</c:v>
                </c:pt>
              </c:strCache>
            </c:strRef>
          </c:tx>
          <c:marker>
            <c:symbol val="none"/>
          </c:marker>
          <c:cat>
            <c:strRef>
              <c:f>'Hiring Rate comparison'!$B$63:$AK$63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comparison'!$B$64:$AK$64</c:f>
              <c:numCache>
                <c:formatCode>_("$"* #,##0_);_("$"* \(#,##0\);_("$"* "-"??_);_(@_)</c:formatCode>
                <c:ptCount val="36"/>
                <c:pt idx="0">
                  <c:v>-11864.110243055555</c:v>
                </c:pt>
                <c:pt idx="1">
                  <c:v>-35399.575954861109</c:v>
                </c:pt>
                <c:pt idx="2">
                  <c:v>-71695.695312499985</c:v>
                </c:pt>
                <c:pt idx="3">
                  <c:v>-122904.00499131944</c:v>
                </c:pt>
                <c:pt idx="4">
                  <c:v>-186784.39446072048</c:v>
                </c:pt>
                <c:pt idx="5">
                  <c:v>-261152.75595336911</c:v>
                </c:pt>
                <c:pt idx="6">
                  <c:v>-343879.58439611475</c:v>
                </c:pt>
                <c:pt idx="7">
                  <c:v>-432888.6123426354</c:v>
                </c:pt>
                <c:pt idx="8">
                  <c:v>-526155.47903276735</c:v>
                </c:pt>
                <c:pt idx="9">
                  <c:v>-621706.43272535095</c:v>
                </c:pt>
                <c:pt idx="10">
                  <c:v>-717617.06547275523</c:v>
                </c:pt>
                <c:pt idx="11">
                  <c:v>-812011.07952604047</c:v>
                </c:pt>
                <c:pt idx="12">
                  <c:v>-903059.08457999001</c:v>
                </c:pt>
                <c:pt idx="13">
                  <c:v>-988977.42508701817</c:v>
                </c:pt>
                <c:pt idx="14">
                  <c:v>-1068027.0368882283</c:v>
                </c:pt>
                <c:pt idx="15">
                  <c:v>-1138512.3324286961</c:v>
                </c:pt>
                <c:pt idx="16">
                  <c:v>-1198780.1138423709</c:v>
                </c:pt>
                <c:pt idx="17">
                  <c:v>-1247218.5132098533</c:v>
                </c:pt>
                <c:pt idx="18">
                  <c:v>-1282255.9593097284</c:v>
                </c:pt>
                <c:pt idx="19">
                  <c:v>-1302360.1702011167</c:v>
                </c:pt>
                <c:pt idx="20">
                  <c:v>-1306037.1709916615</c:v>
                </c:pt>
                <c:pt idx="21">
                  <c:v>-1291830.3361613145</c:v>
                </c:pt>
                <c:pt idx="22">
                  <c:v>-1258319.4558280287</c:v>
                </c:pt>
                <c:pt idx="23">
                  <c:v>-1204119.8253568066</c:v>
                </c:pt>
                <c:pt idx="24">
                  <c:v>-1127881.3577285288</c:v>
                </c:pt>
                <c:pt idx="25">
                  <c:v>-1028287.7180995522</c:v>
                </c:pt>
                <c:pt idx="26">
                  <c:v>-904055.47999732383</c:v>
                </c:pt>
                <c:pt idx="27">
                  <c:v>-753933.30261110514</c:v>
                </c:pt>
                <c:pt idx="28">
                  <c:v>-576701.12865042686</c:v>
                </c:pt>
                <c:pt idx="29">
                  <c:v>-371169.40225708298</c:v>
                </c:pt>
                <c:pt idx="30">
                  <c:v>-136178.30646931939</c:v>
                </c:pt>
                <c:pt idx="31">
                  <c:v>129402.98025057279</c:v>
                </c:pt>
                <c:pt idx="32">
                  <c:v>426677.00890186056</c:v>
                </c:pt>
                <c:pt idx="33">
                  <c:v>756718.76670882665</c:v>
                </c:pt>
                <c:pt idx="34">
                  <c:v>1120576.3662151508</c:v>
                </c:pt>
                <c:pt idx="35">
                  <c:v>1519271.7171509173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'Hiring Rate comparison'!$A$65</c:f>
              <c:strCache>
                <c:ptCount val="1"/>
                <c:pt idx="0">
                  <c:v>2 sales hires a month</c:v>
                </c:pt>
              </c:strCache>
            </c:strRef>
          </c:tx>
          <c:marker>
            <c:symbol val="none"/>
          </c:marker>
          <c:cat>
            <c:strRef>
              <c:f>'Hiring Rate comparison'!$B$63:$AK$63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'Hiring Rate comparison'!$B$65:$AK$65</c:f>
              <c:numCache>
                <c:formatCode>_("$"* #,##0_);_("$"* \(#,##0\);_("$"* "-"??_);_(@_)</c:formatCode>
                <c:ptCount val="36"/>
                <c:pt idx="0">
                  <c:v>-23728.220486111109</c:v>
                </c:pt>
                <c:pt idx="1">
                  <c:v>-70799.151909722219</c:v>
                </c:pt>
                <c:pt idx="2">
                  <c:v>-143391.39062499997</c:v>
                </c:pt>
                <c:pt idx="3">
                  <c:v>-245808.00998263888</c:v>
                </c:pt>
                <c:pt idx="4">
                  <c:v>-373568.78892144095</c:v>
                </c:pt>
                <c:pt idx="5">
                  <c:v>-522305.51190673822</c:v>
                </c:pt>
                <c:pt idx="6">
                  <c:v>-687759.1687922295</c:v>
                </c:pt>
                <c:pt idx="7">
                  <c:v>-865777.2246852708</c:v>
                </c:pt>
                <c:pt idx="8">
                  <c:v>-1052310.9580655347</c:v>
                </c:pt>
                <c:pt idx="9">
                  <c:v>-1243412.8654507019</c:v>
                </c:pt>
                <c:pt idx="10">
                  <c:v>-1435234.1309455105</c:v>
                </c:pt>
                <c:pt idx="11">
                  <c:v>-1624022.1590520809</c:v>
                </c:pt>
                <c:pt idx="12">
                  <c:v>-1806118.16915998</c:v>
                </c:pt>
                <c:pt idx="13">
                  <c:v>-1977954.8501740363</c:v>
                </c:pt>
                <c:pt idx="14">
                  <c:v>-2136054.0737764565</c:v>
                </c:pt>
                <c:pt idx="15">
                  <c:v>-2277024.6648573922</c:v>
                </c:pt>
                <c:pt idx="16">
                  <c:v>-2397560.2276847418</c:v>
                </c:pt>
                <c:pt idx="17">
                  <c:v>-2494437.0264197066</c:v>
                </c:pt>
                <c:pt idx="18">
                  <c:v>-2564511.9186194567</c:v>
                </c:pt>
                <c:pt idx="19">
                  <c:v>-2604720.3404022334</c:v>
                </c:pt>
                <c:pt idx="20">
                  <c:v>-2612074.341983323</c:v>
                </c:pt>
                <c:pt idx="21">
                  <c:v>-2583660.672322629</c:v>
                </c:pt>
                <c:pt idx="22">
                  <c:v>-2516638.9116560575</c:v>
                </c:pt>
                <c:pt idx="23">
                  <c:v>-2408239.6507136133</c:v>
                </c:pt>
                <c:pt idx="24">
                  <c:v>-2255762.7154570576</c:v>
                </c:pt>
                <c:pt idx="25">
                  <c:v>-2056575.4361991044</c:v>
                </c:pt>
                <c:pt idx="26">
                  <c:v>-1808110.9599946477</c:v>
                </c:pt>
                <c:pt idx="27">
                  <c:v>-1507866.6052222103</c:v>
                </c:pt>
                <c:pt idx="28">
                  <c:v>-1153402.2573008537</c:v>
                </c:pt>
                <c:pt idx="29">
                  <c:v>-742338.80451416597</c:v>
                </c:pt>
                <c:pt idx="30">
                  <c:v>-272356.61293863878</c:v>
                </c:pt>
                <c:pt idx="31">
                  <c:v>258805.96050114557</c:v>
                </c:pt>
                <c:pt idx="32">
                  <c:v>853354.01780372113</c:v>
                </c:pt>
                <c:pt idx="33">
                  <c:v>1513437.5334176533</c:v>
                </c:pt>
                <c:pt idx="34">
                  <c:v>2241152.7324303016</c:v>
                </c:pt>
                <c:pt idx="35">
                  <c:v>3038543.4343018346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4001024"/>
        <c:axId val="114002560"/>
      </c:lineChart>
      <c:catAx>
        <c:axId val="114001024"/>
        <c:scaling>
          <c:orientation val="minMax"/>
        </c:scaling>
        <c:delete val="0"/>
        <c:axPos val="b"/>
        <c:majorTickMark val="none"/>
        <c:minorTickMark val="none"/>
        <c:tickLblPos val="nextTo"/>
        <c:crossAx val="114002560"/>
        <c:crosses val="autoZero"/>
        <c:auto val="1"/>
        <c:lblAlgn val="ctr"/>
        <c:lblOffset val="100"/>
        <c:noMultiLvlLbl val="0"/>
      </c:catAx>
      <c:valAx>
        <c:axId val="114002560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114001024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Cash</a:t>
            </a:r>
            <a:r>
              <a:rPr lang="en-US" baseline="0"/>
              <a:t>flow comparison - monthly payments vs year in advance</a:t>
            </a:r>
            <a:endParaRPr lang="en-US"/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Ramp'!$A$57</c:f>
              <c:strCache>
                <c:ptCount val="1"/>
                <c:pt idx="0">
                  <c:v>Net profit</c:v>
                </c:pt>
              </c:strCache>
            </c:strRef>
          </c:tx>
          <c:marker>
            <c:symbol val="none"/>
          </c:marker>
          <c:cat>
            <c:strRef>
              <c:f>'Sales Ramp'!$B$56:$Y$56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Ramp'!$B$57:$Y$57</c:f>
              <c:numCache>
                <c:formatCode>_("$"* #,##0_);_("$"* \(#,##0\);_("$"* "-"??_);_(@_)</c:formatCode>
                <c:ptCount val="24"/>
                <c:pt idx="0">
                  <c:v>-11864.110243055555</c:v>
                </c:pt>
                <c:pt idx="1">
                  <c:v>-11671.35546875</c:v>
                </c:pt>
                <c:pt idx="2">
                  <c:v>-12760.653645833334</c:v>
                </c:pt>
                <c:pt idx="3">
                  <c:v>-14912.190321180553</c:v>
                </c:pt>
                <c:pt idx="4">
                  <c:v>-12672.079790581596</c:v>
                </c:pt>
                <c:pt idx="5">
                  <c:v>-10487.972023247612</c:v>
                </c:pt>
                <c:pt idx="6">
                  <c:v>-8358.4669500969758</c:v>
                </c:pt>
                <c:pt idx="7">
                  <c:v>-6282.1995037751076</c:v>
                </c:pt>
                <c:pt idx="8">
                  <c:v>-4257.8387436112862</c:v>
                </c:pt>
                <c:pt idx="9">
                  <c:v>-2284.0870024515571</c:v>
                </c:pt>
                <c:pt idx="10">
                  <c:v>-359.67905482082642</c:v>
                </c:pt>
                <c:pt idx="11">
                  <c:v>1516.6186941191372</c:v>
                </c:pt>
                <c:pt idx="12">
                  <c:v>3346.008999335605</c:v>
                </c:pt>
                <c:pt idx="13">
                  <c:v>5129.6645469216564</c:v>
                </c:pt>
                <c:pt idx="14">
                  <c:v>6868.7287058180591</c:v>
                </c:pt>
                <c:pt idx="15">
                  <c:v>8564.3162607420527</c:v>
                </c:pt>
                <c:pt idx="16">
                  <c:v>10217.514126792947</c:v>
                </c:pt>
                <c:pt idx="17">
                  <c:v>11829.382046192572</c:v>
                </c:pt>
                <c:pt idx="18">
                  <c:v>13400.953267607205</c:v>
                </c:pt>
                <c:pt idx="19">
                  <c:v>14933.235208486469</c:v>
                </c:pt>
                <c:pt idx="20">
                  <c:v>16427.210100843753</c:v>
                </c:pt>
                <c:pt idx="21">
                  <c:v>17883.835620892103</c:v>
                </c:pt>
                <c:pt idx="22">
                  <c:v>19304.045502939247</c:v>
                </c:pt>
                <c:pt idx="23">
                  <c:v>20688.750137935211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'Sales Ramp'!$A$164</c:f>
              <c:strCache>
                <c:ptCount val="1"/>
                <c:pt idx="0">
                  <c:v>Net Cash Flows</c:v>
                </c:pt>
              </c:strCache>
            </c:strRef>
          </c:tx>
          <c:marker>
            <c:symbol val="none"/>
          </c:marker>
          <c:cat>
            <c:strRef>
              <c:f>'Sales Ramp'!$B$56:$Y$56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Ramp'!$B$164:$Y$164</c:f>
              <c:numCache>
                <c:formatCode>_("$"* #,##0_);_("$"* \(#,##0\);_("$"* "-"??_);_(@_)</c:formatCode>
                <c:ptCount val="24"/>
                <c:pt idx="0">
                  <c:v>-9266.8880208333321</c:v>
                </c:pt>
                <c:pt idx="1">
                  <c:v>-3330.73046875</c:v>
                </c:pt>
                <c:pt idx="2">
                  <c:v>3396.8723958333321</c:v>
                </c:pt>
                <c:pt idx="3">
                  <c:v>8581.1197916666679</c:v>
                </c:pt>
                <c:pt idx="4">
                  <c:v>8581.1197916666679</c:v>
                </c:pt>
                <c:pt idx="5">
                  <c:v>8581.1197916666679</c:v>
                </c:pt>
                <c:pt idx="6">
                  <c:v>8581.1197916666679</c:v>
                </c:pt>
                <c:pt idx="7">
                  <c:v>8581.1197916666679</c:v>
                </c:pt>
                <c:pt idx="8">
                  <c:v>8581.1197916666679</c:v>
                </c:pt>
                <c:pt idx="9">
                  <c:v>8581.1197916666679</c:v>
                </c:pt>
                <c:pt idx="10">
                  <c:v>8581.1197916666679</c:v>
                </c:pt>
                <c:pt idx="11">
                  <c:v>10564.453125</c:v>
                </c:pt>
                <c:pt idx="12">
                  <c:v>15126.119791666672</c:v>
                </c:pt>
                <c:pt idx="13">
                  <c:v>21671.119791666672</c:v>
                </c:pt>
                <c:pt idx="14">
                  <c:v>28414.453125</c:v>
                </c:pt>
                <c:pt idx="15">
                  <c:v>28414.453125</c:v>
                </c:pt>
                <c:pt idx="16">
                  <c:v>28414.453125</c:v>
                </c:pt>
                <c:pt idx="17">
                  <c:v>28414.453125</c:v>
                </c:pt>
                <c:pt idx="18">
                  <c:v>28414.453125</c:v>
                </c:pt>
                <c:pt idx="19">
                  <c:v>28414.453125</c:v>
                </c:pt>
                <c:pt idx="20">
                  <c:v>28414.453125</c:v>
                </c:pt>
                <c:pt idx="21">
                  <c:v>28414.453125</c:v>
                </c:pt>
                <c:pt idx="22">
                  <c:v>28414.453125</c:v>
                </c:pt>
                <c:pt idx="23">
                  <c:v>28414.453125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4309376"/>
        <c:axId val="114323456"/>
      </c:lineChart>
      <c:catAx>
        <c:axId val="114309376"/>
        <c:scaling>
          <c:orientation val="minMax"/>
        </c:scaling>
        <c:delete val="0"/>
        <c:axPos val="b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14323456"/>
        <c:crosses val="autoZero"/>
        <c:auto val="1"/>
        <c:lblAlgn val="ctr"/>
        <c:lblOffset val="100"/>
        <c:noMultiLvlLbl val="0"/>
      </c:catAx>
      <c:valAx>
        <c:axId val="114323456"/>
        <c:scaling>
          <c:orientation val="minMax"/>
        </c:scaling>
        <c:delete val="0"/>
        <c:axPos val="l"/>
        <c:majorGridlines/>
        <c:title>
          <c:layout/>
          <c:overlay val="0"/>
        </c:title>
        <c:numFmt formatCode="_(&quot;$&quot;* #,##0_);_(&quot;$&quot;* \(#,##0\);_(&quot;$&quot;* &quot;-&quot;??_);_(@_)" sourceLinked="1"/>
        <c:majorTickMark val="none"/>
        <c:minorTickMark val="none"/>
        <c:tickLblPos val="nextTo"/>
        <c:crossAx val="114309376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Cumulative</a:t>
            </a:r>
            <a:r>
              <a:rPr lang="en-US" baseline="0"/>
              <a:t> Cashflow comparision -  monthly payments vs year in advance</a:t>
            </a:r>
            <a:endParaRPr lang="en-US"/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Ramp'!$A$58</c:f>
              <c:strCache>
                <c:ptCount val="1"/>
                <c:pt idx="0">
                  <c:v>Cumulative Net Profit</c:v>
                </c:pt>
              </c:strCache>
            </c:strRef>
          </c:tx>
          <c:marker>
            <c:symbol val="none"/>
          </c:marker>
          <c:cat>
            <c:strRef>
              <c:f>'Sales Ramp'!$B$56:$Y$56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Ramp'!$B$58:$Y$58</c:f>
              <c:numCache>
                <c:formatCode>_("$"* #,##0_);_("$"* \(#,##0\);_("$"* "-"??_);_(@_)</c:formatCode>
                <c:ptCount val="24"/>
                <c:pt idx="0">
                  <c:v>-11864.110243055555</c:v>
                </c:pt>
                <c:pt idx="1">
                  <c:v>-23535.465711805555</c:v>
                </c:pt>
                <c:pt idx="2">
                  <c:v>-36296.119357638883</c:v>
                </c:pt>
                <c:pt idx="3">
                  <c:v>-51208.309678819438</c:v>
                </c:pt>
                <c:pt idx="4">
                  <c:v>-63880.389469401031</c:v>
                </c:pt>
                <c:pt idx="5">
                  <c:v>-74368.361492648633</c:v>
                </c:pt>
                <c:pt idx="6">
                  <c:v>-82726.828442745609</c:v>
                </c:pt>
                <c:pt idx="7">
                  <c:v>-89009.027946520699</c:v>
                </c:pt>
                <c:pt idx="8">
                  <c:v>-93266.866690131981</c:v>
                </c:pt>
                <c:pt idx="9">
                  <c:v>-95550.953692583527</c:v>
                </c:pt>
                <c:pt idx="10">
                  <c:v>-95910.63274740435</c:v>
                </c:pt>
                <c:pt idx="11">
                  <c:v>-94394.014053285209</c:v>
                </c:pt>
                <c:pt idx="12">
                  <c:v>-91048.005053949601</c:v>
                </c:pt>
                <c:pt idx="13">
                  <c:v>-85918.340507027926</c:v>
                </c:pt>
                <c:pt idx="14">
                  <c:v>-79049.611801209889</c:v>
                </c:pt>
                <c:pt idx="15">
                  <c:v>-70485.295540467865</c:v>
                </c:pt>
                <c:pt idx="16">
                  <c:v>-60267.781413674937</c:v>
                </c:pt>
                <c:pt idx="17">
                  <c:v>-48438.399367482401</c:v>
                </c:pt>
                <c:pt idx="18">
                  <c:v>-35037.446099875204</c:v>
                </c:pt>
                <c:pt idx="19">
                  <c:v>-20104.210891388764</c:v>
                </c:pt>
                <c:pt idx="20">
                  <c:v>-3677.0007905450184</c:v>
                </c:pt>
                <c:pt idx="21">
                  <c:v>14206.834830347041</c:v>
                </c:pt>
                <c:pt idx="22">
                  <c:v>33510.880333286244</c:v>
                </c:pt>
                <c:pt idx="23">
                  <c:v>54199.630471221462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'Sales Ramp'!$A$165</c:f>
              <c:strCache>
                <c:ptCount val="1"/>
                <c:pt idx="0">
                  <c:v>Cumulative Net Cash Flows</c:v>
                </c:pt>
              </c:strCache>
            </c:strRef>
          </c:tx>
          <c:marker>
            <c:symbol val="none"/>
          </c:marker>
          <c:cat>
            <c:strRef>
              <c:f>'Sales Ramp'!$B$56:$Y$56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Ramp'!$B$165:$Y$165</c:f>
              <c:numCache>
                <c:formatCode>_("$"* #,##0_);_("$"* \(#,##0\);_("$"* "-"??_);_(@_)</c:formatCode>
                <c:ptCount val="24"/>
                <c:pt idx="0">
                  <c:v>-9266.8880208333321</c:v>
                </c:pt>
                <c:pt idx="1">
                  <c:v>-12597.618489583328</c:v>
                </c:pt>
                <c:pt idx="2">
                  <c:v>-9200.7460937499891</c:v>
                </c:pt>
                <c:pt idx="3">
                  <c:v>-619.62630208331393</c:v>
                </c:pt>
                <c:pt idx="4">
                  <c:v>7961.493489583343</c:v>
                </c:pt>
                <c:pt idx="5">
                  <c:v>16542.613281250015</c:v>
                </c:pt>
                <c:pt idx="6">
                  <c:v>25123.733072916686</c:v>
                </c:pt>
                <c:pt idx="7">
                  <c:v>33704.852864583372</c:v>
                </c:pt>
                <c:pt idx="8">
                  <c:v>42285.972656250029</c:v>
                </c:pt>
                <c:pt idx="9">
                  <c:v>50867.092447916715</c:v>
                </c:pt>
                <c:pt idx="10">
                  <c:v>59448.212239583401</c:v>
                </c:pt>
                <c:pt idx="11">
                  <c:v>70012.66536458343</c:v>
                </c:pt>
                <c:pt idx="12">
                  <c:v>85138.785156250087</c:v>
                </c:pt>
                <c:pt idx="13">
                  <c:v>106809.9049479168</c:v>
                </c:pt>
                <c:pt idx="14">
                  <c:v>135224.35807291674</c:v>
                </c:pt>
                <c:pt idx="15">
                  <c:v>163638.8111979168</c:v>
                </c:pt>
                <c:pt idx="16">
                  <c:v>192053.2643229168</c:v>
                </c:pt>
                <c:pt idx="17">
                  <c:v>220467.7174479168</c:v>
                </c:pt>
                <c:pt idx="18">
                  <c:v>248882.17057291686</c:v>
                </c:pt>
                <c:pt idx="19">
                  <c:v>277296.6236979168</c:v>
                </c:pt>
                <c:pt idx="20">
                  <c:v>305711.07682291686</c:v>
                </c:pt>
                <c:pt idx="21">
                  <c:v>334125.52994791692</c:v>
                </c:pt>
                <c:pt idx="22">
                  <c:v>362539.98307291686</c:v>
                </c:pt>
                <c:pt idx="23">
                  <c:v>390954.4361979168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4348800"/>
        <c:axId val="114350336"/>
      </c:lineChart>
      <c:catAx>
        <c:axId val="114348800"/>
        <c:scaling>
          <c:orientation val="minMax"/>
        </c:scaling>
        <c:delete val="0"/>
        <c:axPos val="b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14350336"/>
        <c:crosses val="autoZero"/>
        <c:auto val="1"/>
        <c:lblAlgn val="ctr"/>
        <c:lblOffset val="100"/>
        <c:noMultiLvlLbl val="0"/>
      </c:catAx>
      <c:valAx>
        <c:axId val="114350336"/>
        <c:scaling>
          <c:orientation val="minMax"/>
        </c:scaling>
        <c:delete val="0"/>
        <c:axPos val="l"/>
        <c:majorGridlines/>
        <c:title>
          <c:layout/>
          <c:overlay val="0"/>
        </c:title>
        <c:numFmt formatCode="_(&quot;$&quot;* #,##0_);_(&quot;$&quot;* \(#,##0\);_(&quot;$&quot;* &quot;-&quot;??_);_(@_)" sourceLinked="1"/>
        <c:majorTickMark val="none"/>
        <c:minorTickMark val="none"/>
        <c:tickLblPos val="nextTo"/>
        <c:crossAx val="11434880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sz="1800" b="1" i="0" baseline="0">
                <a:effectLst/>
              </a:rPr>
              <a:t>Cumulative Cashflow comparision -  monthly payments vs year in advance</a:t>
            </a:r>
            <a:endParaRPr lang="en-US">
              <a:effectLst/>
            </a:endParaRPr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Ramp'!$A$114</c:f>
              <c:strCache>
                <c:ptCount val="1"/>
                <c:pt idx="0">
                  <c:v>Cumulative Net Profit</c:v>
                </c:pt>
              </c:strCache>
            </c:strRef>
          </c:tx>
          <c:marker>
            <c:symbol val="none"/>
          </c:marker>
          <c:cat>
            <c:strRef>
              <c:f>'Sales Ramp'!$B$112:$AK$112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Ramp'!$B$114:$AK$114</c:f>
              <c:numCache>
                <c:formatCode>_("$"* #,##0_);_("$"* \(#,##0\);_("$"* "-"??_);_(@_)</c:formatCode>
                <c:ptCount val="36"/>
                <c:pt idx="0">
                  <c:v>-23728.220486111109</c:v>
                </c:pt>
                <c:pt idx="1">
                  <c:v>-70799.151909722219</c:v>
                </c:pt>
                <c:pt idx="2">
                  <c:v>-143391.39062499997</c:v>
                </c:pt>
                <c:pt idx="3">
                  <c:v>-245808.00998263888</c:v>
                </c:pt>
                <c:pt idx="4">
                  <c:v>-373568.78892144095</c:v>
                </c:pt>
                <c:pt idx="5">
                  <c:v>-522305.51190673822</c:v>
                </c:pt>
                <c:pt idx="6">
                  <c:v>-687759.1687922295</c:v>
                </c:pt>
                <c:pt idx="7">
                  <c:v>-865777.2246852708</c:v>
                </c:pt>
                <c:pt idx="8">
                  <c:v>-1052310.9580655347</c:v>
                </c:pt>
                <c:pt idx="9">
                  <c:v>-1243412.8654507019</c:v>
                </c:pt>
                <c:pt idx="10">
                  <c:v>-1435234.1309455105</c:v>
                </c:pt>
                <c:pt idx="11">
                  <c:v>-1624022.1590520809</c:v>
                </c:pt>
                <c:pt idx="12">
                  <c:v>-1806118.16915998</c:v>
                </c:pt>
                <c:pt idx="13">
                  <c:v>-1977954.8501740363</c:v>
                </c:pt>
                <c:pt idx="14">
                  <c:v>-2136054.0737764565</c:v>
                </c:pt>
                <c:pt idx="15">
                  <c:v>-2277024.6648573922</c:v>
                </c:pt>
                <c:pt idx="16">
                  <c:v>-2397560.2276847418</c:v>
                </c:pt>
                <c:pt idx="17">
                  <c:v>-2494437.0264197066</c:v>
                </c:pt>
                <c:pt idx="18">
                  <c:v>-2564511.9186194567</c:v>
                </c:pt>
                <c:pt idx="19">
                  <c:v>-2604720.3404022334</c:v>
                </c:pt>
                <c:pt idx="20">
                  <c:v>-2612074.341983323</c:v>
                </c:pt>
                <c:pt idx="21">
                  <c:v>-2583660.672322629</c:v>
                </c:pt>
                <c:pt idx="22">
                  <c:v>-2516638.9116560575</c:v>
                </c:pt>
                <c:pt idx="23">
                  <c:v>-2408239.6507136133</c:v>
                </c:pt>
                <c:pt idx="24">
                  <c:v>-2255762.7154570576</c:v>
                </c:pt>
                <c:pt idx="25">
                  <c:v>-2056575.4361991044</c:v>
                </c:pt>
                <c:pt idx="26">
                  <c:v>-1808110.9599946477</c:v>
                </c:pt>
                <c:pt idx="27">
                  <c:v>-1507866.6052222103</c:v>
                </c:pt>
                <c:pt idx="28">
                  <c:v>-1153402.2573008537</c:v>
                </c:pt>
                <c:pt idx="29">
                  <c:v>-742338.80451416597</c:v>
                </c:pt>
                <c:pt idx="30">
                  <c:v>-272356.61293863878</c:v>
                </c:pt>
                <c:pt idx="31">
                  <c:v>258805.96050114557</c:v>
                </c:pt>
                <c:pt idx="32">
                  <c:v>853354.01780372113</c:v>
                </c:pt>
                <c:pt idx="33">
                  <c:v>1513437.5334176533</c:v>
                </c:pt>
                <c:pt idx="34">
                  <c:v>2241152.7324303016</c:v>
                </c:pt>
                <c:pt idx="35">
                  <c:v>3038543.4343018346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'Sales Ramp'!$A$194</c:f>
              <c:strCache>
                <c:ptCount val="1"/>
                <c:pt idx="0">
                  <c:v>Cumulative Net Cash Flows</c:v>
                </c:pt>
              </c:strCache>
            </c:strRef>
          </c:tx>
          <c:marker>
            <c:symbol val="none"/>
          </c:marker>
          <c:cat>
            <c:strRef>
              <c:f>'Sales Ramp'!$B$112:$AK$112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Ramp'!$B$194:$AK$194</c:f>
              <c:numCache>
                <c:formatCode>_("$"* #,##0_);_("$"* \(#,##0\);_("$"* "-"??_);_(@_)</c:formatCode>
                <c:ptCount val="36"/>
                <c:pt idx="0">
                  <c:v>-18533.776041666664</c:v>
                </c:pt>
                <c:pt idx="1">
                  <c:v>-19528.570312499996</c:v>
                </c:pt>
                <c:pt idx="2">
                  <c:v>11631.841145833358</c:v>
                </c:pt>
                <c:pt idx="3">
                  <c:v>90560.747395833372</c:v>
                </c:pt>
                <c:pt idx="4">
                  <c:v>226156.32031250003</c:v>
                </c:pt>
                <c:pt idx="5">
                  <c:v>418418.55989583337</c:v>
                </c:pt>
                <c:pt idx="6">
                  <c:v>667347.46614583326</c:v>
                </c:pt>
                <c:pt idx="7">
                  <c:v>972943.0390625</c:v>
                </c:pt>
                <c:pt idx="8">
                  <c:v>1335205.2786458335</c:v>
                </c:pt>
                <c:pt idx="9">
                  <c:v>1754134.1848958335</c:v>
                </c:pt>
                <c:pt idx="10">
                  <c:v>2229729.7578125</c:v>
                </c:pt>
                <c:pt idx="11">
                  <c:v>2761991.9973958335</c:v>
                </c:pt>
                <c:pt idx="12">
                  <c:v>3352620.903645833</c:v>
                </c:pt>
                <c:pt idx="13">
                  <c:v>4005526.4765625</c:v>
                </c:pt>
                <c:pt idx="14">
                  <c:v>4726318.716145833</c:v>
                </c:pt>
                <c:pt idx="15">
                  <c:v>5520777.622395833</c:v>
                </c:pt>
                <c:pt idx="16">
                  <c:v>6388903.1953125</c:v>
                </c:pt>
                <c:pt idx="17">
                  <c:v>7330695.434895833</c:v>
                </c:pt>
                <c:pt idx="18">
                  <c:v>8346154.341145834</c:v>
                </c:pt>
                <c:pt idx="19">
                  <c:v>9435279.9140625</c:v>
                </c:pt>
                <c:pt idx="20">
                  <c:v>10598072.153645834</c:v>
                </c:pt>
                <c:pt idx="21">
                  <c:v>11834531.059895834</c:v>
                </c:pt>
                <c:pt idx="22">
                  <c:v>13144656.632812498</c:v>
                </c:pt>
                <c:pt idx="23">
                  <c:v>14528448.872395832</c:v>
                </c:pt>
                <c:pt idx="24">
                  <c:v>15986417.778645832</c:v>
                </c:pt>
                <c:pt idx="25">
                  <c:v>17519736.3515625</c:v>
                </c:pt>
                <c:pt idx="26">
                  <c:v>19130087.591145832</c:v>
                </c:pt>
                <c:pt idx="27">
                  <c:v>20819205.497395832</c:v>
                </c:pt>
                <c:pt idx="28">
                  <c:v>22587090.0703125</c:v>
                </c:pt>
                <c:pt idx="29">
                  <c:v>24433741.309895832</c:v>
                </c:pt>
                <c:pt idx="30">
                  <c:v>26359159.216145832</c:v>
                </c:pt>
                <c:pt idx="31">
                  <c:v>28363343.7890625</c:v>
                </c:pt>
                <c:pt idx="32">
                  <c:v>30446295.028645832</c:v>
                </c:pt>
                <c:pt idx="33">
                  <c:v>32608012.934895836</c:v>
                </c:pt>
                <c:pt idx="34">
                  <c:v>34848497.5078125</c:v>
                </c:pt>
                <c:pt idx="35">
                  <c:v>37167748.747395836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4071424"/>
        <c:axId val="114072960"/>
      </c:lineChart>
      <c:catAx>
        <c:axId val="114071424"/>
        <c:scaling>
          <c:orientation val="minMax"/>
        </c:scaling>
        <c:delete val="0"/>
        <c:axPos val="b"/>
        <c:majorTickMark val="none"/>
        <c:minorTickMark val="none"/>
        <c:tickLblPos val="nextTo"/>
        <c:crossAx val="114072960"/>
        <c:crosses val="autoZero"/>
        <c:auto val="1"/>
        <c:lblAlgn val="ctr"/>
        <c:lblOffset val="100"/>
        <c:noMultiLvlLbl val="0"/>
      </c:catAx>
      <c:valAx>
        <c:axId val="114072960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114071424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sz="1800" b="1" i="0" baseline="0">
                <a:effectLst/>
              </a:rPr>
              <a:t>Cashflow comparison - monthly payments vs year in advance</a:t>
            </a:r>
            <a:endParaRPr lang="en-US">
              <a:effectLst/>
            </a:endParaRPr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Ramp'!$A$113</c:f>
              <c:strCache>
                <c:ptCount val="1"/>
                <c:pt idx="0">
                  <c:v>Net profit</c:v>
                </c:pt>
              </c:strCache>
            </c:strRef>
          </c:tx>
          <c:marker>
            <c:symbol val="none"/>
          </c:marker>
          <c:cat>
            <c:strRef>
              <c:f>'Sales Ramp'!$B$112:$AK$112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Ramp'!$B$113:$AK$113</c:f>
              <c:numCache>
                <c:formatCode>_("$"* #,##0_);_("$"* \(#,##0\);_("$"* "-"??_);_(@_)</c:formatCode>
                <c:ptCount val="36"/>
                <c:pt idx="0">
                  <c:v>-23728.220486111109</c:v>
                </c:pt>
                <c:pt idx="1">
                  <c:v>-47070.931423611109</c:v>
                </c:pt>
                <c:pt idx="2">
                  <c:v>-72592.238715277766</c:v>
                </c:pt>
                <c:pt idx="3">
                  <c:v>-102416.61935763889</c:v>
                </c:pt>
                <c:pt idx="4">
                  <c:v>-127760.77893880209</c:v>
                </c:pt>
                <c:pt idx="5">
                  <c:v>-148736.7229852973</c:v>
                </c:pt>
                <c:pt idx="6">
                  <c:v>-165453.65688549122</c:v>
                </c:pt>
                <c:pt idx="7">
                  <c:v>-178018.0558930414</c:v>
                </c:pt>
                <c:pt idx="8">
                  <c:v>-186533.73338026402</c:v>
                </c:pt>
                <c:pt idx="9">
                  <c:v>-191101.90738516717</c:v>
                </c:pt>
                <c:pt idx="10">
                  <c:v>-191821.26549480876</c:v>
                </c:pt>
                <c:pt idx="11">
                  <c:v>-188788.02810657053</c:v>
                </c:pt>
                <c:pt idx="12">
                  <c:v>-182096.01010789938</c:v>
                </c:pt>
                <c:pt idx="13">
                  <c:v>-171836.68101405597</c:v>
                </c:pt>
                <c:pt idx="14">
                  <c:v>-158099.22360241984</c:v>
                </c:pt>
                <c:pt idx="15">
                  <c:v>-140970.59108093585</c:v>
                </c:pt>
                <c:pt idx="16">
                  <c:v>-120535.56282735005</c:v>
                </c:pt>
                <c:pt idx="17">
                  <c:v>-96876.798734964803</c:v>
                </c:pt>
                <c:pt idx="18">
                  <c:v>-70074.892199750408</c:v>
                </c:pt>
                <c:pt idx="19">
                  <c:v>-40208.421782777528</c:v>
                </c:pt>
                <c:pt idx="20">
                  <c:v>-7354.0015810898039</c:v>
                </c:pt>
                <c:pt idx="21">
                  <c:v>28413.669660694199</c:v>
                </c:pt>
                <c:pt idx="22">
                  <c:v>67021.760666572605</c:v>
                </c:pt>
                <c:pt idx="23">
                  <c:v>108399.26094244304</c:v>
                </c:pt>
                <c:pt idx="24">
                  <c:v>152476.93525655556</c:v>
                </c:pt>
                <c:pt idx="25">
                  <c:v>199187.27925795421</c:v>
                </c:pt>
                <c:pt idx="26">
                  <c:v>248464.47620445665</c:v>
                </c:pt>
                <c:pt idx="27">
                  <c:v>300244.3547724355</c:v>
                </c:pt>
                <c:pt idx="28">
                  <c:v>354464.347921354</c:v>
                </c:pt>
                <c:pt idx="29">
                  <c:v>411063.45278668823</c:v>
                </c:pt>
                <c:pt idx="30">
                  <c:v>469982.19157552766</c:v>
                </c:pt>
                <c:pt idx="31">
                  <c:v>531162.57343978551</c:v>
                </c:pt>
                <c:pt idx="32">
                  <c:v>594548.05730257556</c:v>
                </c:pt>
                <c:pt idx="33">
                  <c:v>660083.51561393449</c:v>
                </c:pt>
                <c:pt idx="34">
                  <c:v>727715.19901264831</c:v>
                </c:pt>
                <c:pt idx="35">
                  <c:v>797390.70187153388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'Sales Ramp'!$A$193</c:f>
              <c:strCache>
                <c:ptCount val="1"/>
                <c:pt idx="0">
                  <c:v>Net Cash Flows</c:v>
                </c:pt>
              </c:strCache>
            </c:strRef>
          </c:tx>
          <c:marker>
            <c:symbol val="none"/>
          </c:marker>
          <c:cat>
            <c:strRef>
              <c:f>'Sales Ramp'!$B$112:$AK$112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Ramp'!$B$193:$AK$193</c:f>
              <c:numCache>
                <c:formatCode>_("$"* #,##0_);_("$"* \(#,##0\);_("$"* "-"??_);_(@_)</c:formatCode>
                <c:ptCount val="36"/>
                <c:pt idx="0">
                  <c:v>-6433.5546874999982</c:v>
                </c:pt>
                <c:pt idx="1">
                  <c:v>11685.936197916672</c:v>
                </c:pt>
                <c:pt idx="2">
                  <c:v>46463.539062500015</c:v>
                </c:pt>
                <c:pt idx="3">
                  <c:v>98681.119791666686</c:v>
                </c:pt>
                <c:pt idx="4">
                  <c:v>155347.78645833334</c:v>
                </c:pt>
                <c:pt idx="5">
                  <c:v>212014.453125</c:v>
                </c:pt>
                <c:pt idx="6">
                  <c:v>268681.11979166663</c:v>
                </c:pt>
                <c:pt idx="7">
                  <c:v>325347.78645833331</c:v>
                </c:pt>
                <c:pt idx="8">
                  <c:v>382014.45312499994</c:v>
                </c:pt>
                <c:pt idx="9">
                  <c:v>438681.11979166663</c:v>
                </c:pt>
                <c:pt idx="10">
                  <c:v>495347.78645833326</c:v>
                </c:pt>
                <c:pt idx="11">
                  <c:v>552014.453125</c:v>
                </c:pt>
                <c:pt idx="12">
                  <c:v>610381.11979166663</c:v>
                </c:pt>
                <c:pt idx="13">
                  <c:v>672657.78645833337</c:v>
                </c:pt>
                <c:pt idx="14">
                  <c:v>740544.453125</c:v>
                </c:pt>
                <c:pt idx="15">
                  <c:v>814211.11979166663</c:v>
                </c:pt>
                <c:pt idx="16">
                  <c:v>887877.78645833337</c:v>
                </c:pt>
                <c:pt idx="17">
                  <c:v>961544.453125</c:v>
                </c:pt>
                <c:pt idx="18">
                  <c:v>1035211.1197916666</c:v>
                </c:pt>
                <c:pt idx="19">
                  <c:v>1108877.7864583333</c:v>
                </c:pt>
                <c:pt idx="20">
                  <c:v>1182544.453125</c:v>
                </c:pt>
                <c:pt idx="21">
                  <c:v>1256211.1197916665</c:v>
                </c:pt>
                <c:pt idx="22">
                  <c:v>1329877.7864583333</c:v>
                </c:pt>
                <c:pt idx="23">
                  <c:v>1403544.453125</c:v>
                </c:pt>
                <c:pt idx="24">
                  <c:v>1477721.1197916665</c:v>
                </c:pt>
                <c:pt idx="25">
                  <c:v>1553070.7864583333</c:v>
                </c:pt>
                <c:pt idx="26">
                  <c:v>1630103.453125</c:v>
                </c:pt>
                <c:pt idx="27">
                  <c:v>1708870.1197916665</c:v>
                </c:pt>
                <c:pt idx="28">
                  <c:v>1787636.7864583333</c:v>
                </c:pt>
                <c:pt idx="29">
                  <c:v>1866403.4531249998</c:v>
                </c:pt>
                <c:pt idx="30">
                  <c:v>1945170.1197916665</c:v>
                </c:pt>
                <c:pt idx="31">
                  <c:v>2023936.7864583333</c:v>
                </c:pt>
                <c:pt idx="32">
                  <c:v>2102703.453125</c:v>
                </c:pt>
                <c:pt idx="33">
                  <c:v>2181470.119791667</c:v>
                </c:pt>
                <c:pt idx="34">
                  <c:v>2260236.7864583335</c:v>
                </c:pt>
                <c:pt idx="35">
                  <c:v>2339003.453125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4090368"/>
        <c:axId val="114091904"/>
      </c:lineChart>
      <c:catAx>
        <c:axId val="114090368"/>
        <c:scaling>
          <c:orientation val="minMax"/>
        </c:scaling>
        <c:delete val="0"/>
        <c:axPos val="b"/>
        <c:majorTickMark val="none"/>
        <c:minorTickMark val="none"/>
        <c:tickLblPos val="nextTo"/>
        <c:crossAx val="114091904"/>
        <c:crosses val="autoZero"/>
        <c:auto val="1"/>
        <c:lblAlgn val="ctr"/>
        <c:lblOffset val="100"/>
        <c:noMultiLvlLbl val="0"/>
      </c:catAx>
      <c:valAx>
        <c:axId val="114091904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114090368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baseline="0" dirty="0" smtClean="0"/>
              <a:t>With </a:t>
            </a:r>
            <a:r>
              <a:rPr lang="en-US" baseline="0" dirty="0"/>
              <a:t>no Churn</a:t>
            </a:r>
            <a:endParaRPr lang="en-US" dirty="0"/>
          </a:p>
        </c:rich>
      </c:tx>
      <c:layout/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'SaaS Revenue Growth'!$A$26</c:f>
              <c:strCache>
                <c:ptCount val="1"/>
                <c:pt idx="0">
                  <c:v>Jan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Growth'!$B$26:$M$26</c:f>
              <c:numCache>
                <c:formatCode>_("$"* #,##0_);_("$"* \(#,##0\);_("$"* "-"??_);_(@_)</c:formatCode>
                <c:ptCount val="12"/>
                <c:pt idx="0" formatCode="&quot;$&quot;#,##0_);[Red]\(&quot;$&quot;#,##0\)">
                  <c:v>3472.2222222222222</c:v>
                </c:pt>
                <c:pt idx="1">
                  <c:v>3472.2222222222222</c:v>
                </c:pt>
                <c:pt idx="2">
                  <c:v>3472.2222222222222</c:v>
                </c:pt>
                <c:pt idx="3">
                  <c:v>3472.2222222222222</c:v>
                </c:pt>
                <c:pt idx="4">
                  <c:v>3472.2222222222222</c:v>
                </c:pt>
                <c:pt idx="5">
                  <c:v>3472.2222222222222</c:v>
                </c:pt>
                <c:pt idx="6">
                  <c:v>3472.2222222222222</c:v>
                </c:pt>
                <c:pt idx="7">
                  <c:v>3472.2222222222222</c:v>
                </c:pt>
                <c:pt idx="8">
                  <c:v>3472.2222222222222</c:v>
                </c:pt>
                <c:pt idx="9">
                  <c:v>3472.2222222222222</c:v>
                </c:pt>
                <c:pt idx="10">
                  <c:v>3472.2222222222222</c:v>
                </c:pt>
                <c:pt idx="11">
                  <c:v>3472.2222222222222</c:v>
                </c:pt>
              </c:numCache>
            </c:numRef>
          </c:val>
        </c:ser>
        <c:ser>
          <c:idx val="1"/>
          <c:order val="1"/>
          <c:tx>
            <c:strRef>
              <c:f>'SaaS Revenue Growth'!$A$27</c:f>
              <c:strCache>
                <c:ptCount val="1"/>
                <c:pt idx="0">
                  <c:v>Feb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Growth'!$B$27:$M$27</c:f>
              <c:numCache>
                <c:formatCode>"$"#,##0_);[Red]\("$"#,##0\)</c:formatCode>
                <c:ptCount val="12"/>
                <c:pt idx="1">
                  <c:v>3472.2222222222222</c:v>
                </c:pt>
                <c:pt idx="2" formatCode="_(&quot;$&quot;* #,##0_);_(&quot;$&quot;* \(#,##0\);_(&quot;$&quot;* &quot;-&quot;??_);_(@_)">
                  <c:v>3472.2222222222222</c:v>
                </c:pt>
                <c:pt idx="3" formatCode="_(&quot;$&quot;* #,##0_);_(&quot;$&quot;* \(#,##0\);_(&quot;$&quot;* &quot;-&quot;??_);_(@_)">
                  <c:v>3472.2222222222222</c:v>
                </c:pt>
                <c:pt idx="4" formatCode="_(&quot;$&quot;* #,##0_);_(&quot;$&quot;* \(#,##0\);_(&quot;$&quot;* &quot;-&quot;??_);_(@_)">
                  <c:v>3472.2222222222222</c:v>
                </c:pt>
                <c:pt idx="5" formatCode="_(&quot;$&quot;* #,##0_);_(&quot;$&quot;* \(#,##0\);_(&quot;$&quot;* &quot;-&quot;??_);_(@_)">
                  <c:v>3472.2222222222222</c:v>
                </c:pt>
                <c:pt idx="6" formatCode="_(&quot;$&quot;* #,##0_);_(&quot;$&quot;* \(#,##0\);_(&quot;$&quot;* &quot;-&quot;??_);_(@_)">
                  <c:v>3472.2222222222222</c:v>
                </c:pt>
                <c:pt idx="7" formatCode="_(&quot;$&quot;* #,##0_);_(&quot;$&quot;* \(#,##0\);_(&quot;$&quot;* &quot;-&quot;??_);_(@_)">
                  <c:v>3472.2222222222222</c:v>
                </c:pt>
                <c:pt idx="8" formatCode="_(&quot;$&quot;* #,##0_);_(&quot;$&quot;* \(#,##0\);_(&quot;$&quot;* &quot;-&quot;??_);_(@_)">
                  <c:v>3472.2222222222222</c:v>
                </c:pt>
                <c:pt idx="9" formatCode="_(&quot;$&quot;* #,##0_);_(&quot;$&quot;* \(#,##0\);_(&quot;$&quot;* &quot;-&quot;??_);_(@_)">
                  <c:v>3472.2222222222222</c:v>
                </c:pt>
                <c:pt idx="10" formatCode="_(&quot;$&quot;* #,##0_);_(&quot;$&quot;* \(#,##0\);_(&quot;$&quot;* &quot;-&quot;??_);_(@_)">
                  <c:v>3472.2222222222222</c:v>
                </c:pt>
                <c:pt idx="11" formatCode="_(&quot;$&quot;* #,##0_);_(&quot;$&quot;* \(#,##0\);_(&quot;$&quot;* &quot;-&quot;??_);_(@_)">
                  <c:v>3472.2222222222222</c:v>
                </c:pt>
              </c:numCache>
            </c:numRef>
          </c:val>
        </c:ser>
        <c:ser>
          <c:idx val="2"/>
          <c:order val="2"/>
          <c:tx>
            <c:strRef>
              <c:f>'SaaS Revenue Growth'!$A$28</c:f>
              <c:strCache>
                <c:ptCount val="1"/>
                <c:pt idx="0">
                  <c:v>Mar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Growth'!$B$28:$M$28</c:f>
              <c:numCache>
                <c:formatCode>General</c:formatCode>
                <c:ptCount val="12"/>
                <c:pt idx="2" formatCode="&quot;$&quot;#,##0_);[Red]\(&quot;$&quot;#,##0\)">
                  <c:v>3472.2222222222222</c:v>
                </c:pt>
                <c:pt idx="3" formatCode="_(&quot;$&quot;* #,##0_);_(&quot;$&quot;* \(#,##0\);_(&quot;$&quot;* &quot;-&quot;??_);_(@_)">
                  <c:v>3472.2222222222222</c:v>
                </c:pt>
                <c:pt idx="4" formatCode="_(&quot;$&quot;* #,##0_);_(&quot;$&quot;* \(#,##0\);_(&quot;$&quot;* &quot;-&quot;??_);_(@_)">
                  <c:v>3472.2222222222222</c:v>
                </c:pt>
                <c:pt idx="5" formatCode="_(&quot;$&quot;* #,##0_);_(&quot;$&quot;* \(#,##0\);_(&quot;$&quot;* &quot;-&quot;??_);_(@_)">
                  <c:v>3472.2222222222222</c:v>
                </c:pt>
                <c:pt idx="6" formatCode="_(&quot;$&quot;* #,##0_);_(&quot;$&quot;* \(#,##0\);_(&quot;$&quot;* &quot;-&quot;??_);_(@_)">
                  <c:v>3472.2222222222222</c:v>
                </c:pt>
                <c:pt idx="7" formatCode="_(&quot;$&quot;* #,##0_);_(&quot;$&quot;* \(#,##0\);_(&quot;$&quot;* &quot;-&quot;??_);_(@_)">
                  <c:v>3472.2222222222222</c:v>
                </c:pt>
                <c:pt idx="8" formatCode="_(&quot;$&quot;* #,##0_);_(&quot;$&quot;* \(#,##0\);_(&quot;$&quot;* &quot;-&quot;??_);_(@_)">
                  <c:v>3472.2222222222222</c:v>
                </c:pt>
                <c:pt idx="9" formatCode="_(&quot;$&quot;* #,##0_);_(&quot;$&quot;* \(#,##0\);_(&quot;$&quot;* &quot;-&quot;??_);_(@_)">
                  <c:v>3472.2222222222222</c:v>
                </c:pt>
                <c:pt idx="10" formatCode="_(&quot;$&quot;* #,##0_);_(&quot;$&quot;* \(#,##0\);_(&quot;$&quot;* &quot;-&quot;??_);_(@_)">
                  <c:v>3472.2222222222222</c:v>
                </c:pt>
                <c:pt idx="11" formatCode="_(&quot;$&quot;* #,##0_);_(&quot;$&quot;* \(#,##0\);_(&quot;$&quot;* &quot;-&quot;??_);_(@_)">
                  <c:v>3472.2222222222222</c:v>
                </c:pt>
              </c:numCache>
            </c:numRef>
          </c:val>
        </c:ser>
        <c:ser>
          <c:idx val="3"/>
          <c:order val="3"/>
          <c:tx>
            <c:strRef>
              <c:f>'SaaS Revenue Growth'!$A$29</c:f>
              <c:strCache>
                <c:ptCount val="1"/>
                <c:pt idx="0">
                  <c:v>Apr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Growth'!$B$29:$M$29</c:f>
              <c:numCache>
                <c:formatCode>General</c:formatCode>
                <c:ptCount val="12"/>
                <c:pt idx="3" formatCode="&quot;$&quot;#,##0_);[Red]\(&quot;$&quot;#,##0\)">
                  <c:v>3472.2222222222222</c:v>
                </c:pt>
                <c:pt idx="4" formatCode="_(&quot;$&quot;* #,##0_);_(&quot;$&quot;* \(#,##0\);_(&quot;$&quot;* &quot;-&quot;??_);_(@_)">
                  <c:v>3472.2222222222222</c:v>
                </c:pt>
                <c:pt idx="5" formatCode="_(&quot;$&quot;* #,##0_);_(&quot;$&quot;* \(#,##0\);_(&quot;$&quot;* &quot;-&quot;??_);_(@_)">
                  <c:v>3472.2222222222222</c:v>
                </c:pt>
                <c:pt idx="6" formatCode="_(&quot;$&quot;* #,##0_);_(&quot;$&quot;* \(#,##0\);_(&quot;$&quot;* &quot;-&quot;??_);_(@_)">
                  <c:v>3472.2222222222222</c:v>
                </c:pt>
                <c:pt idx="7" formatCode="_(&quot;$&quot;* #,##0_);_(&quot;$&quot;* \(#,##0\);_(&quot;$&quot;* &quot;-&quot;??_);_(@_)">
                  <c:v>3472.2222222222222</c:v>
                </c:pt>
                <c:pt idx="8" formatCode="_(&quot;$&quot;* #,##0_);_(&quot;$&quot;* \(#,##0\);_(&quot;$&quot;* &quot;-&quot;??_);_(@_)">
                  <c:v>3472.2222222222222</c:v>
                </c:pt>
                <c:pt idx="9" formatCode="_(&quot;$&quot;* #,##0_);_(&quot;$&quot;* \(#,##0\);_(&quot;$&quot;* &quot;-&quot;??_);_(@_)">
                  <c:v>3472.2222222222222</c:v>
                </c:pt>
                <c:pt idx="10" formatCode="_(&quot;$&quot;* #,##0_);_(&quot;$&quot;* \(#,##0\);_(&quot;$&quot;* &quot;-&quot;??_);_(@_)">
                  <c:v>3472.2222222222222</c:v>
                </c:pt>
                <c:pt idx="11" formatCode="_(&quot;$&quot;* #,##0_);_(&quot;$&quot;* \(#,##0\);_(&quot;$&quot;* &quot;-&quot;??_);_(@_)">
                  <c:v>3472.2222222222222</c:v>
                </c:pt>
              </c:numCache>
            </c:numRef>
          </c:val>
        </c:ser>
        <c:ser>
          <c:idx val="4"/>
          <c:order val="4"/>
          <c:tx>
            <c:strRef>
              <c:f>'SaaS Revenue Growth'!$A$30</c:f>
              <c:strCache>
                <c:ptCount val="1"/>
                <c:pt idx="0">
                  <c:v>May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Growth'!$B$30:$M$30</c:f>
              <c:numCache>
                <c:formatCode>General</c:formatCode>
                <c:ptCount val="12"/>
                <c:pt idx="4" formatCode="&quot;$&quot;#,##0_);[Red]\(&quot;$&quot;#,##0\)">
                  <c:v>3472.2222222222222</c:v>
                </c:pt>
                <c:pt idx="5" formatCode="_(&quot;$&quot;* #,##0_);_(&quot;$&quot;* \(#,##0\);_(&quot;$&quot;* &quot;-&quot;??_);_(@_)">
                  <c:v>3472.2222222222222</c:v>
                </c:pt>
                <c:pt idx="6" formatCode="_(&quot;$&quot;* #,##0_);_(&quot;$&quot;* \(#,##0\);_(&quot;$&quot;* &quot;-&quot;??_);_(@_)">
                  <c:v>3472.2222222222222</c:v>
                </c:pt>
                <c:pt idx="7" formatCode="_(&quot;$&quot;* #,##0_);_(&quot;$&quot;* \(#,##0\);_(&quot;$&quot;* &quot;-&quot;??_);_(@_)">
                  <c:v>3472.2222222222222</c:v>
                </c:pt>
                <c:pt idx="8" formatCode="_(&quot;$&quot;* #,##0_);_(&quot;$&quot;* \(#,##0\);_(&quot;$&quot;* &quot;-&quot;??_);_(@_)">
                  <c:v>3472.2222222222222</c:v>
                </c:pt>
                <c:pt idx="9" formatCode="_(&quot;$&quot;* #,##0_);_(&quot;$&quot;* \(#,##0\);_(&quot;$&quot;* &quot;-&quot;??_);_(@_)">
                  <c:v>3472.2222222222222</c:v>
                </c:pt>
                <c:pt idx="10" formatCode="_(&quot;$&quot;* #,##0_);_(&quot;$&quot;* \(#,##0\);_(&quot;$&quot;* &quot;-&quot;??_);_(@_)">
                  <c:v>3472.2222222222222</c:v>
                </c:pt>
                <c:pt idx="11" formatCode="_(&quot;$&quot;* #,##0_);_(&quot;$&quot;* \(#,##0\);_(&quot;$&quot;* &quot;-&quot;??_);_(@_)">
                  <c:v>3472.2222222222222</c:v>
                </c:pt>
              </c:numCache>
            </c:numRef>
          </c:val>
        </c:ser>
        <c:ser>
          <c:idx val="5"/>
          <c:order val="5"/>
          <c:tx>
            <c:strRef>
              <c:f>'SaaS Revenue Growth'!$A$31</c:f>
              <c:strCache>
                <c:ptCount val="1"/>
                <c:pt idx="0">
                  <c:v>Jun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Growth'!$B$31:$M$31</c:f>
              <c:numCache>
                <c:formatCode>General</c:formatCode>
                <c:ptCount val="12"/>
                <c:pt idx="5" formatCode="&quot;$&quot;#,##0_);[Red]\(&quot;$&quot;#,##0\)">
                  <c:v>3472.2222222222222</c:v>
                </c:pt>
                <c:pt idx="6" formatCode="_(&quot;$&quot;* #,##0_);_(&quot;$&quot;* \(#,##0\);_(&quot;$&quot;* &quot;-&quot;??_);_(@_)">
                  <c:v>3472.2222222222222</c:v>
                </c:pt>
                <c:pt idx="7" formatCode="_(&quot;$&quot;* #,##0_);_(&quot;$&quot;* \(#,##0\);_(&quot;$&quot;* &quot;-&quot;??_);_(@_)">
                  <c:v>3472.2222222222222</c:v>
                </c:pt>
                <c:pt idx="8" formatCode="_(&quot;$&quot;* #,##0_);_(&quot;$&quot;* \(#,##0\);_(&quot;$&quot;* &quot;-&quot;??_);_(@_)">
                  <c:v>3472.2222222222222</c:v>
                </c:pt>
                <c:pt idx="9" formatCode="_(&quot;$&quot;* #,##0_);_(&quot;$&quot;* \(#,##0\);_(&quot;$&quot;* &quot;-&quot;??_);_(@_)">
                  <c:v>3472.2222222222222</c:v>
                </c:pt>
                <c:pt idx="10" formatCode="_(&quot;$&quot;* #,##0_);_(&quot;$&quot;* \(#,##0\);_(&quot;$&quot;* &quot;-&quot;??_);_(@_)">
                  <c:v>3472.2222222222222</c:v>
                </c:pt>
                <c:pt idx="11" formatCode="_(&quot;$&quot;* #,##0_);_(&quot;$&quot;* \(#,##0\);_(&quot;$&quot;* &quot;-&quot;??_);_(@_)">
                  <c:v>3472.2222222222222</c:v>
                </c:pt>
              </c:numCache>
            </c:numRef>
          </c:val>
        </c:ser>
        <c:ser>
          <c:idx val="6"/>
          <c:order val="6"/>
          <c:tx>
            <c:strRef>
              <c:f>'SaaS Revenue Growth'!$A$32</c:f>
              <c:strCache>
                <c:ptCount val="1"/>
                <c:pt idx="0">
                  <c:v>Jul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Growth'!$B$32:$M$32</c:f>
              <c:numCache>
                <c:formatCode>General</c:formatCode>
                <c:ptCount val="12"/>
                <c:pt idx="6" formatCode="&quot;$&quot;#,##0_);[Red]\(&quot;$&quot;#,##0\)">
                  <c:v>3472.2222222222222</c:v>
                </c:pt>
                <c:pt idx="7" formatCode="_(&quot;$&quot;* #,##0_);_(&quot;$&quot;* \(#,##0\);_(&quot;$&quot;* &quot;-&quot;??_);_(@_)">
                  <c:v>3472.2222222222222</c:v>
                </c:pt>
                <c:pt idx="8" formatCode="_(&quot;$&quot;* #,##0_);_(&quot;$&quot;* \(#,##0\);_(&quot;$&quot;* &quot;-&quot;??_);_(@_)">
                  <c:v>3472.2222222222222</c:v>
                </c:pt>
                <c:pt idx="9" formatCode="_(&quot;$&quot;* #,##0_);_(&quot;$&quot;* \(#,##0\);_(&quot;$&quot;* &quot;-&quot;??_);_(@_)">
                  <c:v>3472.2222222222222</c:v>
                </c:pt>
                <c:pt idx="10" formatCode="_(&quot;$&quot;* #,##0_);_(&quot;$&quot;* \(#,##0\);_(&quot;$&quot;* &quot;-&quot;??_);_(@_)">
                  <c:v>3472.2222222222222</c:v>
                </c:pt>
                <c:pt idx="11" formatCode="_(&quot;$&quot;* #,##0_);_(&quot;$&quot;* \(#,##0\);_(&quot;$&quot;* &quot;-&quot;??_);_(@_)">
                  <c:v>3472.2222222222222</c:v>
                </c:pt>
              </c:numCache>
            </c:numRef>
          </c:val>
        </c:ser>
        <c:ser>
          <c:idx val="7"/>
          <c:order val="7"/>
          <c:tx>
            <c:strRef>
              <c:f>'SaaS Revenue Growth'!$A$33</c:f>
              <c:strCache>
                <c:ptCount val="1"/>
                <c:pt idx="0">
                  <c:v>Aug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Growth'!$B$33:$M$33</c:f>
              <c:numCache>
                <c:formatCode>General</c:formatCode>
                <c:ptCount val="12"/>
                <c:pt idx="7" formatCode="&quot;$&quot;#,##0_);[Red]\(&quot;$&quot;#,##0\)">
                  <c:v>3472.2222222222222</c:v>
                </c:pt>
                <c:pt idx="8" formatCode="_(&quot;$&quot;* #,##0_);_(&quot;$&quot;* \(#,##0\);_(&quot;$&quot;* &quot;-&quot;??_);_(@_)">
                  <c:v>3472.2222222222222</c:v>
                </c:pt>
                <c:pt idx="9" formatCode="_(&quot;$&quot;* #,##0_);_(&quot;$&quot;* \(#,##0\);_(&quot;$&quot;* &quot;-&quot;??_);_(@_)">
                  <c:v>3472.2222222222222</c:v>
                </c:pt>
                <c:pt idx="10" formatCode="_(&quot;$&quot;* #,##0_);_(&quot;$&quot;* \(#,##0\);_(&quot;$&quot;* &quot;-&quot;??_);_(@_)">
                  <c:v>3472.2222222222222</c:v>
                </c:pt>
                <c:pt idx="11" formatCode="_(&quot;$&quot;* #,##0_);_(&quot;$&quot;* \(#,##0\);_(&quot;$&quot;* &quot;-&quot;??_);_(@_)">
                  <c:v>3472.2222222222222</c:v>
                </c:pt>
              </c:numCache>
            </c:numRef>
          </c:val>
        </c:ser>
        <c:ser>
          <c:idx val="8"/>
          <c:order val="8"/>
          <c:tx>
            <c:strRef>
              <c:f>'SaaS Revenue Growth'!$A$34</c:f>
              <c:strCache>
                <c:ptCount val="1"/>
                <c:pt idx="0">
                  <c:v>Sep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Growth'!$B$34:$M$34</c:f>
              <c:numCache>
                <c:formatCode>General</c:formatCode>
                <c:ptCount val="12"/>
                <c:pt idx="8" formatCode="&quot;$&quot;#,##0_);[Red]\(&quot;$&quot;#,##0\)">
                  <c:v>3472.2222222222222</c:v>
                </c:pt>
                <c:pt idx="9" formatCode="_(&quot;$&quot;* #,##0_);_(&quot;$&quot;* \(#,##0\);_(&quot;$&quot;* &quot;-&quot;??_);_(@_)">
                  <c:v>3472.2222222222222</c:v>
                </c:pt>
                <c:pt idx="10" formatCode="_(&quot;$&quot;* #,##0_);_(&quot;$&quot;* \(#,##0\);_(&quot;$&quot;* &quot;-&quot;??_);_(@_)">
                  <c:v>3472.2222222222222</c:v>
                </c:pt>
                <c:pt idx="11" formatCode="_(&quot;$&quot;* #,##0_);_(&quot;$&quot;* \(#,##0\);_(&quot;$&quot;* &quot;-&quot;??_);_(@_)">
                  <c:v>3472.2222222222222</c:v>
                </c:pt>
              </c:numCache>
            </c:numRef>
          </c:val>
        </c:ser>
        <c:ser>
          <c:idx val="9"/>
          <c:order val="9"/>
          <c:tx>
            <c:strRef>
              <c:f>'SaaS Revenue Growth'!$A$35</c:f>
              <c:strCache>
                <c:ptCount val="1"/>
                <c:pt idx="0">
                  <c:v>Oct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Growth'!$B$35:$M$35</c:f>
              <c:numCache>
                <c:formatCode>General</c:formatCode>
                <c:ptCount val="12"/>
                <c:pt idx="9" formatCode="&quot;$&quot;#,##0_);[Red]\(&quot;$&quot;#,##0\)">
                  <c:v>3472.2222222222222</c:v>
                </c:pt>
                <c:pt idx="10" formatCode="_(&quot;$&quot;* #,##0_);_(&quot;$&quot;* \(#,##0\);_(&quot;$&quot;* &quot;-&quot;??_);_(@_)">
                  <c:v>3472.2222222222222</c:v>
                </c:pt>
                <c:pt idx="11" formatCode="_(&quot;$&quot;* #,##0_);_(&quot;$&quot;* \(#,##0\);_(&quot;$&quot;* &quot;-&quot;??_);_(@_)">
                  <c:v>3472.2222222222222</c:v>
                </c:pt>
              </c:numCache>
            </c:numRef>
          </c:val>
        </c:ser>
        <c:ser>
          <c:idx val="10"/>
          <c:order val="10"/>
          <c:tx>
            <c:strRef>
              <c:f>'SaaS Revenue Growth'!$A$36</c:f>
              <c:strCache>
                <c:ptCount val="1"/>
                <c:pt idx="0">
                  <c:v>Nov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Growth'!$B$36:$M$36</c:f>
              <c:numCache>
                <c:formatCode>General</c:formatCode>
                <c:ptCount val="12"/>
                <c:pt idx="10" formatCode="&quot;$&quot;#,##0_);[Red]\(&quot;$&quot;#,##0\)">
                  <c:v>3472.2222222222222</c:v>
                </c:pt>
                <c:pt idx="11" formatCode="_(&quot;$&quot;* #,##0_);_(&quot;$&quot;* \(#,##0\);_(&quot;$&quot;* &quot;-&quot;??_);_(@_)">
                  <c:v>3472.2222222222222</c:v>
                </c:pt>
              </c:numCache>
            </c:numRef>
          </c:val>
        </c:ser>
        <c:ser>
          <c:idx val="11"/>
          <c:order val="11"/>
          <c:tx>
            <c:strRef>
              <c:f>'SaaS Revenue Growth'!$A$37</c:f>
              <c:strCache>
                <c:ptCount val="1"/>
                <c:pt idx="0">
                  <c:v>Dec Custs</c:v>
                </c:pt>
              </c:strCache>
            </c:strRef>
          </c:tx>
          <c:invertIfNegative val="0"/>
          <c:cat>
            <c:strRef>
              <c:f>'SaaS Revenue Growth'!$B$25:$M$25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'SaaS Revenue Growth'!$B$37:$M$37</c:f>
              <c:numCache>
                <c:formatCode>General</c:formatCode>
                <c:ptCount val="12"/>
                <c:pt idx="11" formatCode="&quot;$&quot;#,##0_);[Red]\(&quot;$&quot;#,##0\)">
                  <c:v>3472.2222222222222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overlap val="100"/>
        <c:axId val="104406400"/>
        <c:axId val="104420480"/>
      </c:barChart>
      <c:catAx>
        <c:axId val="104406400"/>
        <c:scaling>
          <c:orientation val="minMax"/>
        </c:scaling>
        <c:delete val="0"/>
        <c:axPos val="b"/>
        <c:majorTickMark val="none"/>
        <c:minorTickMark val="none"/>
        <c:tickLblPos val="nextTo"/>
        <c:crossAx val="104420480"/>
        <c:crosses val="autoZero"/>
        <c:auto val="1"/>
        <c:lblAlgn val="ctr"/>
        <c:lblOffset val="100"/>
        <c:noMultiLvlLbl val="0"/>
      </c:catAx>
      <c:valAx>
        <c:axId val="104420480"/>
        <c:scaling>
          <c:orientation val="minMax"/>
          <c:max val="45000"/>
        </c:scaling>
        <c:delete val="0"/>
        <c:axPos val="l"/>
        <c:majorGridlines/>
        <c:numFmt formatCode="&quot;$&quot;#,##0_);[Red]\(&quot;$&quot;#,##0\)" sourceLinked="1"/>
        <c:majorTickMark val="none"/>
        <c:minorTickMark val="none"/>
        <c:tickLblPos val="nextTo"/>
        <c:spPr>
          <a:ln w="9525">
            <a:noFill/>
          </a:ln>
        </c:spPr>
        <c:crossAx val="104406400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Net Profit</a:t>
            </a:r>
            <a:endParaRPr lang="en-US" dirty="0"/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'Churn Rate Comparison'!$A$6</c:f>
              <c:strCache>
                <c:ptCount val="1"/>
                <c:pt idx="0">
                  <c:v>Churn 1.25%</c:v>
                </c:pt>
              </c:strCache>
            </c:strRef>
          </c:tx>
          <c:marker>
            <c:symbol val="none"/>
          </c:marker>
          <c:cat>
            <c:strRef>
              <c:f>'Churn Rate Comparison'!$B$5:$AK$5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'Churn Rate Comparison'!$B$6:$AK$6</c:f>
              <c:numCache>
                <c:formatCode>_("$"* #,##0_);_("$"* \(#,##0\);_("$"* "-"??_);_(@_)</c:formatCode>
                <c:ptCount val="36"/>
                <c:pt idx="0">
                  <c:v>-23728.220486111109</c:v>
                </c:pt>
                <c:pt idx="1">
                  <c:v>-47065.028645833336</c:v>
                </c:pt>
                <c:pt idx="2">
                  <c:v>-72555.272569444438</c:v>
                </c:pt>
                <c:pt idx="3">
                  <c:v>-102285.41628689236</c:v>
                </c:pt>
                <c:pt idx="4">
                  <c:v>-127415.51632419163</c:v>
                </c:pt>
                <c:pt idx="5">
                  <c:v>-148003.07322734408</c:v>
                </c:pt>
                <c:pt idx="6">
                  <c:v>-164104.86878552655</c:v>
                </c:pt>
                <c:pt idx="7">
                  <c:v>-175776.97501555117</c:v>
                </c:pt>
                <c:pt idx="8">
                  <c:v>-183074.76303402</c:v>
                </c:pt>
                <c:pt idx="9">
                  <c:v>-186052.91181857744</c:v>
                </c:pt>
                <c:pt idx="10">
                  <c:v>-184765.4168596472</c:v>
                </c:pt>
                <c:pt idx="11">
                  <c:v>-179265.59870402317</c:v>
                </c:pt>
                <c:pt idx="12">
                  <c:v>-169606.11139166384</c:v>
                </c:pt>
                <c:pt idx="13">
                  <c:v>-155838.95078702841</c:v>
                </c:pt>
                <c:pt idx="14">
                  <c:v>-138015.4628062704</c:v>
                </c:pt>
                <c:pt idx="15">
                  <c:v>-116186.3515415914</c:v>
                </c:pt>
                <c:pt idx="16">
                  <c:v>-90401.687284040265</c:v>
                </c:pt>
                <c:pt idx="17">
                  <c:v>-60710.914446027949</c:v>
                </c:pt>
                <c:pt idx="18">
                  <c:v>-27162.859384810203</c:v>
                </c:pt>
                <c:pt idx="19">
                  <c:v>10194.26187182276</c:v>
                </c:pt>
                <c:pt idx="20">
                  <c:v>51312.835996428854</c:v>
                </c:pt>
                <c:pt idx="21">
                  <c:v>96145.844828157336</c:v>
                </c:pt>
                <c:pt idx="22">
                  <c:v>144646.85793316981</c:v>
                </c:pt>
                <c:pt idx="23">
                  <c:v>196770.02525805053</c:v>
                </c:pt>
                <c:pt idx="24">
                  <c:v>252470.06987505045</c:v>
                </c:pt>
                <c:pt idx="25">
                  <c:v>311702.28081801895</c:v>
                </c:pt>
                <c:pt idx="26">
                  <c:v>374422.50600788032</c:v>
                </c:pt>
                <c:pt idx="27">
                  <c:v>440587.14526654943</c:v>
                </c:pt>
                <c:pt idx="28">
                  <c:v>510153.14341816586</c:v>
                </c:pt>
                <c:pt idx="29">
                  <c:v>583077.98347656731</c:v>
                </c:pt>
                <c:pt idx="30">
                  <c:v>659319.67991791898</c:v>
                </c:pt>
                <c:pt idx="31">
                  <c:v>738836.77203743509</c:v>
                </c:pt>
                <c:pt idx="32">
                  <c:v>821588.31738913734</c:v>
                </c:pt>
                <c:pt idx="33">
                  <c:v>907533.885307624</c:v>
                </c:pt>
                <c:pt idx="34">
                  <c:v>996633.55051080999</c:v>
                </c:pt>
                <c:pt idx="35">
                  <c:v>1088847.8867826369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'Churn Rate Comparison'!$A$7</c:f>
              <c:strCache>
                <c:ptCount val="1"/>
                <c:pt idx="0">
                  <c:v>Churn 2.5%</c:v>
                </c:pt>
              </c:strCache>
            </c:strRef>
          </c:tx>
          <c:marker>
            <c:symbol val="none"/>
          </c:marker>
          <c:cat>
            <c:strRef>
              <c:f>'Churn Rate Comparison'!$B$5:$AK$5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'Churn Rate Comparison'!$B$7:$AK$7</c:f>
              <c:numCache>
                <c:formatCode>_("$"* #,##0_);_("$"* \(#,##0\);_("$"* "-"??_);_(@_)</c:formatCode>
                <c:ptCount val="36"/>
                <c:pt idx="0">
                  <c:v>-23728.220486111109</c:v>
                </c:pt>
                <c:pt idx="1">
                  <c:v>-47070.931423611109</c:v>
                </c:pt>
                <c:pt idx="2">
                  <c:v>-72592.238715277766</c:v>
                </c:pt>
                <c:pt idx="3">
                  <c:v>-102416.61935763889</c:v>
                </c:pt>
                <c:pt idx="4">
                  <c:v>-127760.77893880209</c:v>
                </c:pt>
                <c:pt idx="5">
                  <c:v>-148736.7229852973</c:v>
                </c:pt>
                <c:pt idx="6">
                  <c:v>-165453.65688549122</c:v>
                </c:pt>
                <c:pt idx="7">
                  <c:v>-178018.0558930414</c:v>
                </c:pt>
                <c:pt idx="8">
                  <c:v>-186533.73338026402</c:v>
                </c:pt>
                <c:pt idx="9">
                  <c:v>-191101.90738516717</c:v>
                </c:pt>
                <c:pt idx="10">
                  <c:v>-191821.26549480876</c:v>
                </c:pt>
                <c:pt idx="11">
                  <c:v>-188788.02810657053</c:v>
                </c:pt>
                <c:pt idx="12">
                  <c:v>-182096.01010789938</c:v>
                </c:pt>
                <c:pt idx="13">
                  <c:v>-171836.68101405597</c:v>
                </c:pt>
                <c:pt idx="14">
                  <c:v>-158099.22360241984</c:v>
                </c:pt>
                <c:pt idx="15">
                  <c:v>-140970.59108093585</c:v>
                </c:pt>
                <c:pt idx="16">
                  <c:v>-120535.56282735005</c:v>
                </c:pt>
                <c:pt idx="17">
                  <c:v>-96876.798734964803</c:v>
                </c:pt>
                <c:pt idx="18">
                  <c:v>-70074.892199750408</c:v>
                </c:pt>
                <c:pt idx="19">
                  <c:v>-40208.421782777528</c:v>
                </c:pt>
                <c:pt idx="20">
                  <c:v>-7354.0015810898039</c:v>
                </c:pt>
                <c:pt idx="21">
                  <c:v>28413.669660694199</c:v>
                </c:pt>
                <c:pt idx="22">
                  <c:v>67021.760666572605</c:v>
                </c:pt>
                <c:pt idx="23">
                  <c:v>108399.26094244304</c:v>
                </c:pt>
                <c:pt idx="24">
                  <c:v>152476.93525655556</c:v>
                </c:pt>
                <c:pt idx="25">
                  <c:v>199187.27925795421</c:v>
                </c:pt>
                <c:pt idx="26">
                  <c:v>248464.47620445665</c:v>
                </c:pt>
                <c:pt idx="27">
                  <c:v>300244.3547724355</c:v>
                </c:pt>
                <c:pt idx="28">
                  <c:v>354464.347921354</c:v>
                </c:pt>
                <c:pt idx="29">
                  <c:v>411063.45278668823</c:v>
                </c:pt>
                <c:pt idx="30">
                  <c:v>469982.19157552766</c:v>
                </c:pt>
                <c:pt idx="31">
                  <c:v>531162.57343978551</c:v>
                </c:pt>
                <c:pt idx="32">
                  <c:v>594548.05730257556</c:v>
                </c:pt>
                <c:pt idx="33">
                  <c:v>660083.51561393449</c:v>
                </c:pt>
                <c:pt idx="34">
                  <c:v>727715.19901264831</c:v>
                </c:pt>
                <c:pt idx="35">
                  <c:v>797390.70187153388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4139520"/>
        <c:axId val="114141056"/>
      </c:lineChart>
      <c:catAx>
        <c:axId val="114139520"/>
        <c:scaling>
          <c:orientation val="minMax"/>
        </c:scaling>
        <c:delete val="0"/>
        <c:axPos val="b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14141056"/>
        <c:crosses val="autoZero"/>
        <c:auto val="1"/>
        <c:lblAlgn val="ctr"/>
        <c:lblOffset val="100"/>
        <c:noMultiLvlLbl val="0"/>
      </c:catAx>
      <c:valAx>
        <c:axId val="114141056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114139520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Cumulative</a:t>
            </a:r>
            <a:r>
              <a:rPr lang="en-US" baseline="0" dirty="0" smtClean="0"/>
              <a:t> Net Profit</a:t>
            </a:r>
            <a:endParaRPr lang="en-US" dirty="0"/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'Churn Rate Comparison'!$A$11</c:f>
              <c:strCache>
                <c:ptCount val="1"/>
                <c:pt idx="0">
                  <c:v>Churn 1.25%</c:v>
                </c:pt>
              </c:strCache>
            </c:strRef>
          </c:tx>
          <c:marker>
            <c:symbol val="none"/>
          </c:marker>
          <c:cat>
            <c:strRef>
              <c:f>'Churn Rate Comparison'!$B$10:$AK$10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'Churn Rate Comparison'!$B$11:$AK$11</c:f>
              <c:numCache>
                <c:formatCode>_("$"* #,##0_);_("$"* \(#,##0\);_("$"* "-"??_);_(@_)</c:formatCode>
                <c:ptCount val="36"/>
                <c:pt idx="0">
                  <c:v>-23728.220486111109</c:v>
                </c:pt>
                <c:pt idx="1">
                  <c:v>-70793.249131944453</c:v>
                </c:pt>
                <c:pt idx="2">
                  <c:v>-143348.52170138888</c:v>
                </c:pt>
                <c:pt idx="3">
                  <c:v>-245633.93798828122</c:v>
                </c:pt>
                <c:pt idx="4">
                  <c:v>-373049.45431247284</c:v>
                </c:pt>
                <c:pt idx="5">
                  <c:v>-521052.52753981686</c:v>
                </c:pt>
                <c:pt idx="6">
                  <c:v>-685157.39632534352</c:v>
                </c:pt>
                <c:pt idx="7">
                  <c:v>-860934.37134089461</c:v>
                </c:pt>
                <c:pt idx="8">
                  <c:v>-1044009.1343749145</c:v>
                </c:pt>
                <c:pt idx="9">
                  <c:v>-1230062.0461934919</c:v>
                </c:pt>
                <c:pt idx="10">
                  <c:v>-1414827.4630531389</c:v>
                </c:pt>
                <c:pt idx="11">
                  <c:v>-1594093.061757162</c:v>
                </c:pt>
                <c:pt idx="12">
                  <c:v>-1763699.1731488258</c:v>
                </c:pt>
                <c:pt idx="13">
                  <c:v>-1919538.1239358543</c:v>
                </c:pt>
                <c:pt idx="14">
                  <c:v>-2057553.586742125</c:v>
                </c:pt>
                <c:pt idx="15">
                  <c:v>-2173739.9382837163</c:v>
                </c:pt>
                <c:pt idx="16">
                  <c:v>-2264141.6255677566</c:v>
                </c:pt>
                <c:pt idx="17">
                  <c:v>-2324852.540013785</c:v>
                </c:pt>
                <c:pt idx="18">
                  <c:v>-2352015.3993985951</c:v>
                </c:pt>
                <c:pt idx="19">
                  <c:v>-2341821.1375267711</c:v>
                </c:pt>
                <c:pt idx="20">
                  <c:v>-2290508.3015303425</c:v>
                </c:pt>
                <c:pt idx="21">
                  <c:v>-2194362.4567021849</c:v>
                </c:pt>
                <c:pt idx="22">
                  <c:v>-2049715.5987690147</c:v>
                </c:pt>
                <c:pt idx="23">
                  <c:v>-1852945.5735109653</c:v>
                </c:pt>
                <c:pt idx="24">
                  <c:v>-1600475.5036359131</c:v>
                </c:pt>
                <c:pt idx="25">
                  <c:v>-1288773.2228178941</c:v>
                </c:pt>
                <c:pt idx="26">
                  <c:v>-914350.7168100141</c:v>
                </c:pt>
                <c:pt idx="27">
                  <c:v>-473763.57154346444</c:v>
                </c:pt>
                <c:pt idx="28">
                  <c:v>36389.571874700487</c:v>
                </c:pt>
                <c:pt idx="29">
                  <c:v>619467.55535126477</c:v>
                </c:pt>
                <c:pt idx="30">
                  <c:v>1278787.2352691852</c:v>
                </c:pt>
                <c:pt idx="31">
                  <c:v>2017624.0073066242</c:v>
                </c:pt>
                <c:pt idx="32">
                  <c:v>2839212.3246957622</c:v>
                </c:pt>
                <c:pt idx="33">
                  <c:v>3746746.2100033872</c:v>
                </c:pt>
                <c:pt idx="34">
                  <c:v>4743379.7605141997</c:v>
                </c:pt>
                <c:pt idx="35">
                  <c:v>5832227.6472968347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'Churn Rate Comparison'!$A$12</c:f>
              <c:strCache>
                <c:ptCount val="1"/>
                <c:pt idx="0">
                  <c:v>Churn 2.5%</c:v>
                </c:pt>
              </c:strCache>
            </c:strRef>
          </c:tx>
          <c:marker>
            <c:symbol val="none"/>
          </c:marker>
          <c:cat>
            <c:strRef>
              <c:f>'Churn Rate Comparison'!$B$10:$AK$10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'Churn Rate Comparison'!$B$12:$AK$12</c:f>
              <c:numCache>
                <c:formatCode>_("$"* #,##0_);_("$"* \(#,##0\);_("$"* "-"??_);_(@_)</c:formatCode>
                <c:ptCount val="36"/>
                <c:pt idx="0">
                  <c:v>-23728.220486111109</c:v>
                </c:pt>
                <c:pt idx="1">
                  <c:v>-70799.151909722219</c:v>
                </c:pt>
                <c:pt idx="2">
                  <c:v>-143391.39062499997</c:v>
                </c:pt>
                <c:pt idx="3">
                  <c:v>-245808.00998263888</c:v>
                </c:pt>
                <c:pt idx="4">
                  <c:v>-373568.78892144095</c:v>
                </c:pt>
                <c:pt idx="5">
                  <c:v>-522305.51190673822</c:v>
                </c:pt>
                <c:pt idx="6">
                  <c:v>-687759.1687922295</c:v>
                </c:pt>
                <c:pt idx="7">
                  <c:v>-865777.2246852708</c:v>
                </c:pt>
                <c:pt idx="8">
                  <c:v>-1052310.9580655347</c:v>
                </c:pt>
                <c:pt idx="9">
                  <c:v>-1243412.8654507019</c:v>
                </c:pt>
                <c:pt idx="10">
                  <c:v>-1435234.1309455105</c:v>
                </c:pt>
                <c:pt idx="11">
                  <c:v>-1624022.1590520809</c:v>
                </c:pt>
                <c:pt idx="12">
                  <c:v>-1806118.16915998</c:v>
                </c:pt>
                <c:pt idx="13">
                  <c:v>-1977954.8501740363</c:v>
                </c:pt>
                <c:pt idx="14">
                  <c:v>-2136054.0737764565</c:v>
                </c:pt>
                <c:pt idx="15">
                  <c:v>-2277024.6648573922</c:v>
                </c:pt>
                <c:pt idx="16">
                  <c:v>-2397560.2276847418</c:v>
                </c:pt>
                <c:pt idx="17">
                  <c:v>-2494437.0264197066</c:v>
                </c:pt>
                <c:pt idx="18">
                  <c:v>-2564511.9186194567</c:v>
                </c:pt>
                <c:pt idx="19">
                  <c:v>-2604720.3404022334</c:v>
                </c:pt>
                <c:pt idx="20">
                  <c:v>-2612074.341983323</c:v>
                </c:pt>
                <c:pt idx="21">
                  <c:v>-2583660.672322629</c:v>
                </c:pt>
                <c:pt idx="22">
                  <c:v>-2516638.9116560575</c:v>
                </c:pt>
                <c:pt idx="23">
                  <c:v>-2408239.6507136133</c:v>
                </c:pt>
                <c:pt idx="24">
                  <c:v>-2255762.7154570576</c:v>
                </c:pt>
                <c:pt idx="25">
                  <c:v>-2056575.4361991044</c:v>
                </c:pt>
                <c:pt idx="26">
                  <c:v>-1808110.9599946477</c:v>
                </c:pt>
                <c:pt idx="27">
                  <c:v>-1507866.6052222103</c:v>
                </c:pt>
                <c:pt idx="28">
                  <c:v>-1153402.2573008537</c:v>
                </c:pt>
                <c:pt idx="29">
                  <c:v>-742338.80451416597</c:v>
                </c:pt>
                <c:pt idx="30">
                  <c:v>-272356.61293863878</c:v>
                </c:pt>
                <c:pt idx="31">
                  <c:v>258805.96050114557</c:v>
                </c:pt>
                <c:pt idx="32">
                  <c:v>853354.01780372113</c:v>
                </c:pt>
                <c:pt idx="33">
                  <c:v>1513437.5334176533</c:v>
                </c:pt>
                <c:pt idx="34">
                  <c:v>2241152.7324303016</c:v>
                </c:pt>
                <c:pt idx="35">
                  <c:v>3038543.4343018346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14236032"/>
        <c:axId val="114270592"/>
      </c:lineChart>
      <c:catAx>
        <c:axId val="114236032"/>
        <c:scaling>
          <c:orientation val="minMax"/>
        </c:scaling>
        <c:delete val="0"/>
        <c:axPos val="b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14270592"/>
        <c:crosses val="autoZero"/>
        <c:auto val="1"/>
        <c:lblAlgn val="ctr"/>
        <c:lblOffset val="100"/>
        <c:noMultiLvlLbl val="0"/>
      </c:catAx>
      <c:valAx>
        <c:axId val="114270592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114236032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/>
              <a:t>MRR </a:t>
            </a:r>
            <a:r>
              <a:rPr lang="en-US" dirty="0" smtClean="0"/>
              <a:t>– Single Sales </a:t>
            </a:r>
            <a:r>
              <a:rPr lang="en-US" dirty="0"/>
              <a:t>Hire</a:t>
            </a:r>
          </a:p>
        </c:rich>
      </c:tx>
      <c:layout/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'Sales Ramp'!$A$37</c:f>
              <c:strCache>
                <c:ptCount val="1"/>
                <c:pt idx="0">
                  <c:v>New MRR added this month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shade val="51000"/>
                    <a:satMod val="130000"/>
                  </a:schemeClr>
                </a:gs>
                <a:gs pos="80000">
                  <a:schemeClr val="accent3">
                    <a:shade val="93000"/>
                    <a:satMod val="130000"/>
                  </a:schemeClr>
                </a:gs>
                <a:gs pos="100000">
                  <a:schemeClr val="accent3">
                    <a:shade val="94000"/>
                    <a:satMod val="135000"/>
                  </a:schemeClr>
                </a:gs>
              </a:gsLst>
              <a:lin ang="16200000" scaled="0"/>
            </a:gradFill>
            <a:ln w="9525" cap="flat" cmpd="sng" algn="ctr">
              <a:solidFill>
                <a:schemeClr val="accent3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cat>
            <c:strRef>
              <c:f>'Sales Ramp'!$B$34:$Y$34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Ramp'!$B$37:$M$37</c:f>
              <c:numCache>
                <c:formatCode>_("$"* #,##0_);_("$"* \(#,##0\);_("$"* "-"??_);_(@_)</c:formatCode>
                <c:ptCount val="12"/>
                <c:pt idx="0">
                  <c:v>295.13888888888891</c:v>
                </c:pt>
                <c:pt idx="1">
                  <c:v>973.95833333333337</c:v>
                </c:pt>
                <c:pt idx="2">
                  <c:v>1947.9166666666667</c:v>
                </c:pt>
                <c:pt idx="3">
                  <c:v>2951.3888888888887</c:v>
                </c:pt>
                <c:pt idx="4">
                  <c:v>2951.3888888888887</c:v>
                </c:pt>
                <c:pt idx="5">
                  <c:v>2951.3888888888887</c:v>
                </c:pt>
                <c:pt idx="6">
                  <c:v>2951.3888888888887</c:v>
                </c:pt>
                <c:pt idx="7">
                  <c:v>2951.3888888888887</c:v>
                </c:pt>
                <c:pt idx="8">
                  <c:v>2951.3888888888887</c:v>
                </c:pt>
                <c:pt idx="9">
                  <c:v>2951.3888888888887</c:v>
                </c:pt>
                <c:pt idx="10">
                  <c:v>2951.3888888888887</c:v>
                </c:pt>
                <c:pt idx="11">
                  <c:v>2951.3888888888887</c:v>
                </c:pt>
              </c:numCache>
            </c:numRef>
          </c:val>
        </c:ser>
        <c:ser>
          <c:idx val="1"/>
          <c:order val="1"/>
          <c:tx>
            <c:strRef>
              <c:f>'Sales Ramp'!$A$38</c:f>
              <c:strCache>
                <c:ptCount val="1"/>
                <c:pt idx="0">
                  <c:v>MRR from prior months bookings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hade val="51000"/>
                    <a:satMod val="130000"/>
                  </a:schemeClr>
                </a:gs>
                <a:gs pos="80000">
                  <a:schemeClr val="accent1">
                    <a:shade val="93000"/>
                    <a:satMod val="130000"/>
                  </a:schemeClr>
                </a:gs>
                <a:gs pos="100000">
                  <a:schemeClr val="accent1">
                    <a:shade val="94000"/>
                    <a:satMod val="135000"/>
                  </a:schemeClr>
                </a:gs>
              </a:gsLst>
              <a:lin ang="16200000" scaled="0"/>
            </a:gradFill>
            <a:ln w="9525" cap="flat" cmpd="sng" algn="ctr">
              <a:solidFill>
                <a:schemeClr val="accent1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cat>
            <c:strRef>
              <c:f>'Sales Ramp'!$B$34:$Y$34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Ramp'!$B$38:$M$38</c:f>
              <c:numCache>
                <c:formatCode>_("$"* #,##0_);_("$"* \(#,##0\);_("$"* "-"??_);_(@_)</c:formatCode>
                <c:ptCount val="12"/>
                <c:pt idx="1">
                  <c:v>295.13888888888891</c:v>
                </c:pt>
                <c:pt idx="2">
                  <c:v>1261.71875</c:v>
                </c:pt>
                <c:pt idx="3">
                  <c:v>3178.092447916667</c:v>
                </c:pt>
                <c:pt idx="4">
                  <c:v>6050.0290256076387</c:v>
                </c:pt>
                <c:pt idx="5">
                  <c:v>8850.167188856336</c:v>
                </c:pt>
                <c:pt idx="6">
                  <c:v>11580.301898023816</c:v>
                </c:pt>
                <c:pt idx="7">
                  <c:v>14242.183239462109</c:v>
                </c:pt>
                <c:pt idx="8">
                  <c:v>16837.517547364445</c:v>
                </c:pt>
                <c:pt idx="9">
                  <c:v>19367.968497569222</c:v>
                </c:pt>
                <c:pt idx="10">
                  <c:v>21835.158174018881</c:v>
                </c:pt>
                <c:pt idx="11">
                  <c:v>24240.668108557296</c:v>
                </c:pt>
              </c:numCache>
            </c:numRef>
          </c:val>
        </c:ser>
        <c:ser>
          <c:idx val="2"/>
          <c:order val="2"/>
          <c:tx>
            <c:strRef>
              <c:f>'Sales Ramp'!$A$39</c:f>
              <c:strCache>
                <c:ptCount val="1"/>
                <c:pt idx="0">
                  <c:v>Churn</c:v>
                </c:pt>
              </c:strCache>
            </c:strRef>
          </c:tx>
          <c:spPr>
            <a:gradFill rotWithShape="1">
              <a:gsLst>
                <a:gs pos="0">
                  <a:schemeClr val="accent5">
                    <a:shade val="51000"/>
                    <a:satMod val="130000"/>
                  </a:schemeClr>
                </a:gs>
                <a:gs pos="80000">
                  <a:schemeClr val="accent5">
                    <a:shade val="93000"/>
                    <a:satMod val="130000"/>
                  </a:schemeClr>
                </a:gs>
                <a:gs pos="100000">
                  <a:schemeClr val="accent5">
                    <a:shade val="94000"/>
                    <a:satMod val="135000"/>
                  </a:schemeClr>
                </a:gs>
              </a:gsLst>
              <a:lin ang="16200000" scaled="0"/>
            </a:gradFill>
            <a:ln w="9525" cap="flat" cmpd="sng" algn="ctr">
              <a:solidFill>
                <a:schemeClr val="accent5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cat>
            <c:strRef>
              <c:f>'Sales Ramp'!$B$34:$Y$34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Ramp'!$B$39:$M$39</c:f>
              <c:numCache>
                <c:formatCode>_("$"* #,##0.00_);_("$"* \(#,##0.00\);_("$"* "-"??_);_(@_)</c:formatCode>
                <c:ptCount val="12"/>
                <c:pt idx="1">
                  <c:v>-7.3784722222222232</c:v>
                </c:pt>
                <c:pt idx="2">
                  <c:v>-31.54296875</c:v>
                </c:pt>
                <c:pt idx="3">
                  <c:v>-79.452311197916686</c:v>
                </c:pt>
                <c:pt idx="4">
                  <c:v>-151.25072564019098</c:v>
                </c:pt>
                <c:pt idx="5">
                  <c:v>-221.25417972140841</c:v>
                </c:pt>
                <c:pt idx="6">
                  <c:v>-289.50754745059538</c:v>
                </c:pt>
                <c:pt idx="7">
                  <c:v>-356.05458098655276</c:v>
                </c:pt>
                <c:pt idx="8">
                  <c:v>-420.93793868411115</c:v>
                </c:pt>
                <c:pt idx="9">
                  <c:v>-484.19921243923056</c:v>
                </c:pt>
                <c:pt idx="10">
                  <c:v>-545.8789543504721</c:v>
                </c:pt>
                <c:pt idx="11">
                  <c:v>-606.01670271393243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overlap val="100"/>
        <c:axId val="104447360"/>
        <c:axId val="104453248"/>
      </c:barChart>
      <c:catAx>
        <c:axId val="104447360"/>
        <c:scaling>
          <c:orientation val="minMax"/>
        </c:scaling>
        <c:delete val="0"/>
        <c:axPos val="b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04453248"/>
        <c:crosses val="autoZero"/>
        <c:auto val="1"/>
        <c:lblAlgn val="ctr"/>
        <c:lblOffset val="100"/>
        <c:noMultiLvlLbl val="0"/>
      </c:catAx>
      <c:valAx>
        <c:axId val="104453248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104447360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/>
              <a:t>Bookings &amp;</a:t>
            </a:r>
            <a:r>
              <a:rPr lang="en-US" baseline="0" dirty="0"/>
              <a:t> Churn </a:t>
            </a:r>
            <a:r>
              <a:rPr lang="en-US" baseline="0" dirty="0" smtClean="0"/>
              <a:t>– Single Sales </a:t>
            </a:r>
            <a:r>
              <a:rPr lang="en-US" baseline="0" dirty="0"/>
              <a:t>Hire</a:t>
            </a:r>
            <a:endParaRPr lang="en-US" dirty="0"/>
          </a:p>
        </c:rich>
      </c:tx>
      <c:layout/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'Sales Ramp'!$A$37</c:f>
              <c:strCache>
                <c:ptCount val="1"/>
                <c:pt idx="0">
                  <c:v>New MRR added this month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shade val="51000"/>
                    <a:satMod val="130000"/>
                  </a:schemeClr>
                </a:gs>
                <a:gs pos="80000">
                  <a:schemeClr val="accent3">
                    <a:shade val="93000"/>
                    <a:satMod val="130000"/>
                  </a:schemeClr>
                </a:gs>
                <a:gs pos="100000">
                  <a:schemeClr val="accent3">
                    <a:shade val="94000"/>
                    <a:satMod val="135000"/>
                  </a:schemeClr>
                </a:gs>
              </a:gsLst>
              <a:lin ang="16200000" scaled="0"/>
            </a:gradFill>
            <a:ln w="9525" cap="flat" cmpd="sng" algn="ctr">
              <a:solidFill>
                <a:schemeClr val="accent3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cat>
            <c:strRef>
              <c:f>'Sales Ramp'!$B$34:$Y$34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Ramp'!$B$37:$M$37</c:f>
              <c:numCache>
                <c:formatCode>_("$"* #,##0_);_("$"* \(#,##0\);_("$"* "-"??_);_(@_)</c:formatCode>
                <c:ptCount val="12"/>
                <c:pt idx="0">
                  <c:v>295.13888888888891</c:v>
                </c:pt>
                <c:pt idx="1">
                  <c:v>973.95833333333337</c:v>
                </c:pt>
                <c:pt idx="2">
                  <c:v>1947.9166666666667</c:v>
                </c:pt>
                <c:pt idx="3">
                  <c:v>2951.3888888888887</c:v>
                </c:pt>
                <c:pt idx="4">
                  <c:v>2951.3888888888887</c:v>
                </c:pt>
                <c:pt idx="5">
                  <c:v>2951.3888888888887</c:v>
                </c:pt>
                <c:pt idx="6">
                  <c:v>2951.3888888888887</c:v>
                </c:pt>
                <c:pt idx="7">
                  <c:v>2951.3888888888887</c:v>
                </c:pt>
                <c:pt idx="8">
                  <c:v>2951.3888888888887</c:v>
                </c:pt>
                <c:pt idx="9">
                  <c:v>2951.3888888888887</c:v>
                </c:pt>
                <c:pt idx="10">
                  <c:v>2951.3888888888887</c:v>
                </c:pt>
                <c:pt idx="11">
                  <c:v>2951.3888888888887</c:v>
                </c:pt>
              </c:numCache>
            </c:numRef>
          </c:val>
        </c:ser>
        <c:ser>
          <c:idx val="1"/>
          <c:order val="1"/>
          <c:tx>
            <c:strRef>
              <c:f>'Sales Ramp'!$A$39</c:f>
              <c:strCache>
                <c:ptCount val="1"/>
                <c:pt idx="0">
                  <c:v>Churn</c:v>
                </c:pt>
              </c:strCache>
            </c:strRef>
          </c:tx>
          <c:spPr>
            <a:gradFill rotWithShape="1">
              <a:gsLst>
                <a:gs pos="0">
                  <a:schemeClr val="accent5">
                    <a:shade val="51000"/>
                    <a:satMod val="130000"/>
                  </a:schemeClr>
                </a:gs>
                <a:gs pos="80000">
                  <a:schemeClr val="accent5">
                    <a:shade val="93000"/>
                    <a:satMod val="130000"/>
                  </a:schemeClr>
                </a:gs>
                <a:gs pos="100000">
                  <a:schemeClr val="accent5">
                    <a:shade val="94000"/>
                    <a:satMod val="135000"/>
                  </a:schemeClr>
                </a:gs>
              </a:gsLst>
              <a:lin ang="16200000" scaled="0"/>
            </a:gradFill>
            <a:ln w="9525" cap="flat" cmpd="sng" algn="ctr">
              <a:solidFill>
                <a:schemeClr val="accent5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cat>
            <c:strRef>
              <c:f>'Sales Ramp'!$B$34:$Y$34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Ramp'!$B$39:$M$39</c:f>
              <c:numCache>
                <c:formatCode>_("$"* #,##0.00_);_("$"* \(#,##0.00\);_("$"* "-"??_);_(@_)</c:formatCode>
                <c:ptCount val="12"/>
                <c:pt idx="1">
                  <c:v>-7.3784722222222232</c:v>
                </c:pt>
                <c:pt idx="2">
                  <c:v>-31.54296875</c:v>
                </c:pt>
                <c:pt idx="3">
                  <c:v>-79.452311197916686</c:v>
                </c:pt>
                <c:pt idx="4">
                  <c:v>-151.25072564019098</c:v>
                </c:pt>
                <c:pt idx="5">
                  <c:v>-221.25417972140841</c:v>
                </c:pt>
                <c:pt idx="6">
                  <c:v>-289.50754745059538</c:v>
                </c:pt>
                <c:pt idx="7">
                  <c:v>-356.05458098655276</c:v>
                </c:pt>
                <c:pt idx="8">
                  <c:v>-420.93793868411115</c:v>
                </c:pt>
                <c:pt idx="9">
                  <c:v>-484.19921243923056</c:v>
                </c:pt>
                <c:pt idx="10">
                  <c:v>-545.8789543504721</c:v>
                </c:pt>
                <c:pt idx="11">
                  <c:v>-606.01670271393243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5"/>
        <c:overlap val="100"/>
        <c:axId val="104478592"/>
        <c:axId val="104480128"/>
      </c:barChart>
      <c:catAx>
        <c:axId val="104478592"/>
        <c:scaling>
          <c:orientation val="minMax"/>
        </c:scaling>
        <c:delete val="0"/>
        <c:axPos val="b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04480128"/>
        <c:crosses val="autoZero"/>
        <c:auto val="1"/>
        <c:lblAlgn val="ctr"/>
        <c:lblOffset val="100"/>
        <c:noMultiLvlLbl val="0"/>
      </c:catAx>
      <c:valAx>
        <c:axId val="104480128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spPr>
          <a:ln w="9525">
            <a:noFill/>
          </a:ln>
        </c:spPr>
        <c:crossAx val="104478592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Net profit</a:t>
            </a:r>
            <a:r>
              <a:rPr lang="en-US" sz="1800" b="1" i="0" u="none" strike="noStrike" baseline="0">
                <a:effectLst/>
              </a:rPr>
              <a:t> - New Sales Hire</a:t>
            </a:r>
            <a:endParaRPr lang="en-US"/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Ramp'!$A$54</c:f>
              <c:strCache>
                <c:ptCount val="1"/>
                <c:pt idx="0">
                  <c:v>Net profit</c:v>
                </c:pt>
              </c:strCache>
            </c:strRef>
          </c:tx>
          <c:marker>
            <c:symbol val="none"/>
          </c:marker>
          <c:cat>
            <c:strRef>
              <c:f>'Sales Ramp'!$B$53:$Y$53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Ramp'!$B$54:$Y$54</c:f>
              <c:numCache>
                <c:formatCode>_("$"* #,##0_);_("$"* \(#,##0\);_("$"* "-"??_);_(@_)</c:formatCode>
                <c:ptCount val="24"/>
                <c:pt idx="0">
                  <c:v>-19763.888888888891</c:v>
                </c:pt>
                <c:pt idx="1">
                  <c:v>-17615.625</c:v>
                </c:pt>
                <c:pt idx="2">
                  <c:v>-15899.19270833333</c:v>
                </c:pt>
                <c:pt idx="3">
                  <c:v>-15159.976779513889</c:v>
                </c:pt>
                <c:pt idx="4">
                  <c:v>-12919.866248914932</c:v>
                </c:pt>
                <c:pt idx="5">
                  <c:v>-10735.758481580948</c:v>
                </c:pt>
                <c:pt idx="6">
                  <c:v>-8606.2534084303115</c:v>
                </c:pt>
                <c:pt idx="7">
                  <c:v>-6529.9859621084433</c:v>
                </c:pt>
                <c:pt idx="8">
                  <c:v>-4505.6252019446219</c:v>
                </c:pt>
                <c:pt idx="9">
                  <c:v>-2531.8734607848928</c:v>
                </c:pt>
                <c:pt idx="10">
                  <c:v>-607.46551315416218</c:v>
                </c:pt>
                <c:pt idx="11">
                  <c:v>1268.8322357858015</c:v>
                </c:pt>
                <c:pt idx="12">
                  <c:v>3098.2225410022693</c:v>
                </c:pt>
                <c:pt idx="13">
                  <c:v>4881.8780885883207</c:v>
                </c:pt>
                <c:pt idx="14">
                  <c:v>6620.9422474847233</c:v>
                </c:pt>
                <c:pt idx="15">
                  <c:v>8316.5298024087169</c:v>
                </c:pt>
                <c:pt idx="16">
                  <c:v>9969.7276684596109</c:v>
                </c:pt>
                <c:pt idx="17">
                  <c:v>11581.595587859236</c:v>
                </c:pt>
                <c:pt idx="18">
                  <c:v>13153.166809273869</c:v>
                </c:pt>
                <c:pt idx="19">
                  <c:v>14685.448750153133</c:v>
                </c:pt>
                <c:pt idx="20">
                  <c:v>16179.423642510417</c:v>
                </c:pt>
                <c:pt idx="21">
                  <c:v>17636.049162558767</c:v>
                </c:pt>
                <c:pt idx="22">
                  <c:v>19056.259044605911</c:v>
                </c:pt>
                <c:pt idx="23">
                  <c:v>20440.963679601875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04510976"/>
        <c:axId val="104512512"/>
      </c:lineChart>
      <c:catAx>
        <c:axId val="10451097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04512512"/>
        <c:crosses val="autoZero"/>
        <c:auto val="1"/>
        <c:lblAlgn val="ctr"/>
        <c:lblOffset val="100"/>
        <c:noMultiLvlLbl val="0"/>
      </c:catAx>
      <c:valAx>
        <c:axId val="104512512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104510976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/>
              <a:t>MRR </a:t>
            </a:r>
            <a:r>
              <a:rPr lang="en-US" dirty="0" err="1" smtClean="0"/>
              <a:t>vs</a:t>
            </a:r>
            <a:r>
              <a:rPr lang="en-US" dirty="0" smtClean="0"/>
              <a:t> </a:t>
            </a:r>
            <a:r>
              <a:rPr lang="en-US" baseline="0" dirty="0" smtClean="0"/>
              <a:t>Expenses – New Sales Hire</a:t>
            </a:r>
            <a:endParaRPr lang="en-US" dirty="0"/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Ramp'!$A$40</c:f>
              <c:strCache>
                <c:ptCount val="1"/>
                <c:pt idx="0">
                  <c:v>Total MRR (Billings)</c:v>
                </c:pt>
              </c:strCache>
            </c:strRef>
          </c:tx>
          <c:marker>
            <c:symbol val="none"/>
          </c:marker>
          <c:cat>
            <c:strRef>
              <c:f>'Sales Ramp'!$B$34:$M$34</c:f>
              <c:strCache>
                <c:ptCount val="12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</c:strCache>
            </c:strRef>
          </c:cat>
          <c:val>
            <c:numRef>
              <c:f>'Sales Ramp'!$B$40:$M$40</c:f>
              <c:numCache>
                <c:formatCode>_("$"* #,##0_);_("$"* \(#,##0\);_("$"* "-"??_);_(@_)</c:formatCode>
                <c:ptCount val="12"/>
                <c:pt idx="0">
                  <c:v>295.13888888888891</c:v>
                </c:pt>
                <c:pt idx="1">
                  <c:v>1261.71875</c:v>
                </c:pt>
                <c:pt idx="2">
                  <c:v>3178.092447916667</c:v>
                </c:pt>
                <c:pt idx="3">
                  <c:v>6050.0290256076387</c:v>
                </c:pt>
                <c:pt idx="4">
                  <c:v>8850.167188856336</c:v>
                </c:pt>
                <c:pt idx="5">
                  <c:v>11580.301898023816</c:v>
                </c:pt>
                <c:pt idx="6">
                  <c:v>14242.183239462109</c:v>
                </c:pt>
                <c:pt idx="7">
                  <c:v>16837.517547364445</c:v>
                </c:pt>
                <c:pt idx="8">
                  <c:v>19367.968497569222</c:v>
                </c:pt>
                <c:pt idx="9">
                  <c:v>21835.158174018881</c:v>
                </c:pt>
                <c:pt idx="10">
                  <c:v>24240.668108557296</c:v>
                </c:pt>
                <c:pt idx="11">
                  <c:v>26586.040294732251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'Sales Ramp'!$A$50</c:f>
              <c:strCache>
                <c:ptCount val="1"/>
                <c:pt idx="0">
                  <c:v>Total Expenses</c:v>
                </c:pt>
              </c:strCache>
            </c:strRef>
          </c:tx>
          <c:marker>
            <c:symbol val="none"/>
          </c:marker>
          <c:cat>
            <c:strRef>
              <c:f>'Sales Ramp'!$B$34:$M$34</c:f>
              <c:strCache>
                <c:ptCount val="12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</c:strCache>
            </c:strRef>
          </c:cat>
          <c:val>
            <c:numRef>
              <c:f>'Sales Ramp'!$B$50:$M$50</c:f>
              <c:numCache>
                <c:formatCode>_("$"* #,##0_);_("$"* \(#,##0\);_("$"* "-"??_);_(@_)</c:formatCode>
                <c:ptCount val="12"/>
                <c:pt idx="0">
                  <c:v>20000</c:v>
                </c:pt>
                <c:pt idx="1">
                  <c:v>18625</c:v>
                </c:pt>
                <c:pt idx="2">
                  <c:v>18441.666666666664</c:v>
                </c:pt>
                <c:pt idx="3">
                  <c:v>20000</c:v>
                </c:pt>
                <c:pt idx="4">
                  <c:v>20000</c:v>
                </c:pt>
                <c:pt idx="5">
                  <c:v>20000</c:v>
                </c:pt>
                <c:pt idx="6">
                  <c:v>20000</c:v>
                </c:pt>
                <c:pt idx="7">
                  <c:v>20000</c:v>
                </c:pt>
                <c:pt idx="8">
                  <c:v>20000</c:v>
                </c:pt>
                <c:pt idx="9">
                  <c:v>20000</c:v>
                </c:pt>
                <c:pt idx="10">
                  <c:v>20000</c:v>
                </c:pt>
                <c:pt idx="11">
                  <c:v>20000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06637568"/>
        <c:axId val="106643456"/>
      </c:lineChart>
      <c:catAx>
        <c:axId val="106637568"/>
        <c:scaling>
          <c:orientation val="minMax"/>
        </c:scaling>
        <c:delete val="0"/>
        <c:axPos val="b"/>
        <c:majorTickMark val="none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06643456"/>
        <c:crosses val="autoZero"/>
        <c:auto val="1"/>
        <c:lblAlgn val="ctr"/>
        <c:lblOffset val="100"/>
        <c:noMultiLvlLbl val="0"/>
      </c:catAx>
      <c:valAx>
        <c:axId val="106643456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none"/>
        <c:minorTickMark val="none"/>
        <c:tickLblPos val="nextTo"/>
        <c:crossAx val="106637568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  <c:userShapes r:id="rId2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Cumulative Net Profit</a:t>
            </a:r>
            <a:r>
              <a:rPr lang="en-US" sz="1800" b="1" i="0" u="none" strike="noStrike" baseline="0">
                <a:effectLst/>
              </a:rPr>
              <a:t> - New Sales Hire</a:t>
            </a:r>
            <a:endParaRPr lang="en-US"/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Ramp'!$A$55</c:f>
              <c:strCache>
                <c:ptCount val="1"/>
                <c:pt idx="0">
                  <c:v>Cumulative Net Profit</c:v>
                </c:pt>
              </c:strCache>
            </c:strRef>
          </c:tx>
          <c:marker>
            <c:symbol val="none"/>
          </c:marker>
          <c:cat>
            <c:strRef>
              <c:f>'Sales Ramp'!$B$53:$AK$53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Ramp'!$B$55:$AK$55</c:f>
              <c:numCache>
                <c:formatCode>_("$"* #,##0_);_("$"* \(#,##0\);_("$"* "-"??_);_(@_)</c:formatCode>
                <c:ptCount val="36"/>
                <c:pt idx="0">
                  <c:v>-19763.888888888891</c:v>
                </c:pt>
                <c:pt idx="1">
                  <c:v>-37379.513888888891</c:v>
                </c:pt>
                <c:pt idx="2">
                  <c:v>-53278.706597222219</c:v>
                </c:pt>
                <c:pt idx="3">
                  <c:v>-68438.683376736095</c:v>
                </c:pt>
                <c:pt idx="4">
                  <c:v>-81358.549625651038</c:v>
                </c:pt>
                <c:pt idx="5">
                  <c:v>-92094.308107231976</c:v>
                </c:pt>
                <c:pt idx="6">
                  <c:v>-100700.5615156623</c:v>
                </c:pt>
                <c:pt idx="7">
                  <c:v>-107230.54747777073</c:v>
                </c:pt>
                <c:pt idx="8">
                  <c:v>-111736.17267971535</c:v>
                </c:pt>
                <c:pt idx="9">
                  <c:v>-114268.04614050024</c:v>
                </c:pt>
                <c:pt idx="10">
                  <c:v>-114875.51165365441</c:v>
                </c:pt>
                <c:pt idx="11">
                  <c:v>-113606.67941786861</c:v>
                </c:pt>
                <c:pt idx="12">
                  <c:v>-110508.45687686634</c:v>
                </c:pt>
                <c:pt idx="13">
                  <c:v>-105626.57878827798</c:v>
                </c:pt>
                <c:pt idx="14">
                  <c:v>-99005.636540793261</c:v>
                </c:pt>
                <c:pt idx="15">
                  <c:v>-90689.106738384551</c:v>
                </c:pt>
                <c:pt idx="16">
                  <c:v>-80719.379069924937</c:v>
                </c:pt>
                <c:pt idx="17">
                  <c:v>-69137.783482065715</c:v>
                </c:pt>
                <c:pt idx="18">
                  <c:v>-55984.616672791832</c:v>
                </c:pt>
                <c:pt idx="19">
                  <c:v>-41299.167922638706</c:v>
                </c:pt>
                <c:pt idx="20">
                  <c:v>-25119.744280128274</c:v>
                </c:pt>
                <c:pt idx="21">
                  <c:v>-7483.6951175695285</c:v>
                </c:pt>
                <c:pt idx="22">
                  <c:v>11572.563927036361</c:v>
                </c:pt>
                <c:pt idx="23">
                  <c:v>32013.527606638265</c:v>
                </c:pt>
                <c:pt idx="24">
                  <c:v>53804.578305361094</c:v>
                </c:pt>
                <c:pt idx="25">
                  <c:v>76911.963847727166</c:v>
                </c:pt>
                <c:pt idx="26">
                  <c:v>101302.77586264513</c:v>
                </c:pt>
                <c:pt idx="27">
                  <c:v>126944.92868830112</c:v>
                </c:pt>
                <c:pt idx="28">
                  <c:v>153807.138804427</c:v>
                </c:pt>
                <c:pt idx="29">
                  <c:v>181858.90477876074</c:v>
                </c:pt>
                <c:pt idx="30">
                  <c:v>211070.48771484743</c:v>
                </c:pt>
                <c:pt idx="31">
                  <c:v>241412.89218864299</c:v>
                </c:pt>
                <c:pt idx="32">
                  <c:v>272857.84766170464</c:v>
                </c:pt>
                <c:pt idx="33">
                  <c:v>305377.79035905085</c:v>
                </c:pt>
                <c:pt idx="34">
                  <c:v>338945.84560007451</c:v>
                </c:pt>
                <c:pt idx="35">
                  <c:v>373535.8105711838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07282816"/>
        <c:axId val="107284352"/>
      </c:lineChart>
      <c:catAx>
        <c:axId val="107282816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07284352"/>
        <c:crosses val="autoZero"/>
        <c:auto val="1"/>
        <c:lblAlgn val="ctr"/>
        <c:lblOffset val="100"/>
        <c:noMultiLvlLbl val="0"/>
      </c:catAx>
      <c:valAx>
        <c:axId val="107284352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107282816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Ramp'!$A$113</c:f>
              <c:strCache>
                <c:ptCount val="1"/>
                <c:pt idx="0">
                  <c:v>Net profit</c:v>
                </c:pt>
              </c:strCache>
            </c:strRef>
          </c:tx>
          <c:marker>
            <c:symbol val="none"/>
          </c:marker>
          <c:cat>
            <c:strRef>
              <c:f>'Sales Ramp'!$B$112:$Y$112</c:f>
              <c:strCache>
                <c:ptCount val="24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</c:strCache>
            </c:strRef>
          </c:cat>
          <c:val>
            <c:numRef>
              <c:f>'Sales Ramp'!$B$113:$Y$113</c:f>
              <c:numCache>
                <c:formatCode>_("$"* #,##0_);_("$"* \(#,##0\);_("$"* "-"??_);_(@_)</c:formatCode>
                <c:ptCount val="24"/>
                <c:pt idx="0">
                  <c:v>-23728.220486111109</c:v>
                </c:pt>
                <c:pt idx="1">
                  <c:v>-47070.931423611109</c:v>
                </c:pt>
                <c:pt idx="2">
                  <c:v>-72592.238715277766</c:v>
                </c:pt>
                <c:pt idx="3">
                  <c:v>-102416.61935763889</c:v>
                </c:pt>
                <c:pt idx="4">
                  <c:v>-127760.77893880209</c:v>
                </c:pt>
                <c:pt idx="5">
                  <c:v>-148736.7229852973</c:v>
                </c:pt>
                <c:pt idx="6">
                  <c:v>-165453.65688549122</c:v>
                </c:pt>
                <c:pt idx="7">
                  <c:v>-178018.0558930414</c:v>
                </c:pt>
                <c:pt idx="8">
                  <c:v>-186533.73338026402</c:v>
                </c:pt>
                <c:pt idx="9">
                  <c:v>-191101.90738516717</c:v>
                </c:pt>
                <c:pt idx="10">
                  <c:v>-191821.26549480876</c:v>
                </c:pt>
                <c:pt idx="11">
                  <c:v>-188788.02810657053</c:v>
                </c:pt>
                <c:pt idx="12">
                  <c:v>-182096.01010789938</c:v>
                </c:pt>
                <c:pt idx="13">
                  <c:v>-171836.68101405597</c:v>
                </c:pt>
                <c:pt idx="14">
                  <c:v>-158099.22360241984</c:v>
                </c:pt>
                <c:pt idx="15">
                  <c:v>-140970.59108093585</c:v>
                </c:pt>
                <c:pt idx="16">
                  <c:v>-120535.56282735005</c:v>
                </c:pt>
                <c:pt idx="17">
                  <c:v>-96876.798734964803</c:v>
                </c:pt>
                <c:pt idx="18">
                  <c:v>-70074.892199750408</c:v>
                </c:pt>
                <c:pt idx="19">
                  <c:v>-40208.421782777528</c:v>
                </c:pt>
                <c:pt idx="20">
                  <c:v>-7354.0015810898039</c:v>
                </c:pt>
                <c:pt idx="21">
                  <c:v>28413.669660694199</c:v>
                </c:pt>
                <c:pt idx="22">
                  <c:v>67021.760666572605</c:v>
                </c:pt>
                <c:pt idx="23">
                  <c:v>108399.26094244304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07323392"/>
        <c:axId val="107324928"/>
      </c:lineChart>
      <c:catAx>
        <c:axId val="107323392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07324928"/>
        <c:crosses val="autoZero"/>
        <c:auto val="1"/>
        <c:lblAlgn val="ctr"/>
        <c:lblOffset val="100"/>
        <c:noMultiLvlLbl val="0"/>
      </c:catAx>
      <c:valAx>
        <c:axId val="107324928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107323392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'Sales Ramp'!$A$114</c:f>
              <c:strCache>
                <c:ptCount val="1"/>
                <c:pt idx="0">
                  <c:v>Cumulative Net Profit</c:v>
                </c:pt>
              </c:strCache>
            </c:strRef>
          </c:tx>
          <c:marker>
            <c:symbol val="none"/>
          </c:marker>
          <c:cat>
            <c:strRef>
              <c:f>'Sales Ramp'!$B$112:$AK$112</c:f>
              <c:strCache>
                <c:ptCount val="36"/>
                <c:pt idx="0">
                  <c:v>Month 1</c:v>
                </c:pt>
                <c:pt idx="1">
                  <c:v>Month 2</c:v>
                </c:pt>
                <c:pt idx="2">
                  <c:v>Month 3</c:v>
                </c:pt>
                <c:pt idx="3">
                  <c:v>Month 4</c:v>
                </c:pt>
                <c:pt idx="4">
                  <c:v>Month 5</c:v>
                </c:pt>
                <c:pt idx="5">
                  <c:v>Month 6</c:v>
                </c:pt>
                <c:pt idx="6">
                  <c:v>Month 7</c:v>
                </c:pt>
                <c:pt idx="7">
                  <c:v>Month 8</c:v>
                </c:pt>
                <c:pt idx="8">
                  <c:v>Month 9</c:v>
                </c:pt>
                <c:pt idx="9">
                  <c:v>Month 10</c:v>
                </c:pt>
                <c:pt idx="10">
                  <c:v>Month 11</c:v>
                </c:pt>
                <c:pt idx="11">
                  <c:v>Month 12</c:v>
                </c:pt>
                <c:pt idx="12">
                  <c:v>Month 13</c:v>
                </c:pt>
                <c:pt idx="13">
                  <c:v>Month 14</c:v>
                </c:pt>
                <c:pt idx="14">
                  <c:v>Month 15</c:v>
                </c:pt>
                <c:pt idx="15">
                  <c:v>Month 16</c:v>
                </c:pt>
                <c:pt idx="16">
                  <c:v>Month 17</c:v>
                </c:pt>
                <c:pt idx="17">
                  <c:v>Month 18</c:v>
                </c:pt>
                <c:pt idx="18">
                  <c:v>Month 19</c:v>
                </c:pt>
                <c:pt idx="19">
                  <c:v>Month 20</c:v>
                </c:pt>
                <c:pt idx="20">
                  <c:v>Month 21</c:v>
                </c:pt>
                <c:pt idx="21">
                  <c:v>Month 22</c:v>
                </c:pt>
                <c:pt idx="22">
                  <c:v>Month 23</c:v>
                </c:pt>
                <c:pt idx="23">
                  <c:v>Month 24</c:v>
                </c:pt>
                <c:pt idx="24">
                  <c:v>Month 25</c:v>
                </c:pt>
                <c:pt idx="25">
                  <c:v>Month 26</c:v>
                </c:pt>
                <c:pt idx="26">
                  <c:v>Month 27</c:v>
                </c:pt>
                <c:pt idx="27">
                  <c:v>Month 28</c:v>
                </c:pt>
                <c:pt idx="28">
                  <c:v>Month 29</c:v>
                </c:pt>
                <c:pt idx="29">
                  <c:v>Month 30</c:v>
                </c:pt>
                <c:pt idx="30">
                  <c:v>Month 31</c:v>
                </c:pt>
                <c:pt idx="31">
                  <c:v>Month 32</c:v>
                </c:pt>
                <c:pt idx="32">
                  <c:v>Month 33</c:v>
                </c:pt>
                <c:pt idx="33">
                  <c:v>Month 34</c:v>
                </c:pt>
                <c:pt idx="34">
                  <c:v>Month 35</c:v>
                </c:pt>
                <c:pt idx="35">
                  <c:v>Month 36</c:v>
                </c:pt>
              </c:strCache>
            </c:strRef>
          </c:cat>
          <c:val>
            <c:numRef>
              <c:f>'Sales Ramp'!$B$114:$AK$114</c:f>
              <c:numCache>
                <c:formatCode>_("$"* #,##0_);_("$"* \(#,##0\);_("$"* "-"??_);_(@_)</c:formatCode>
                <c:ptCount val="36"/>
                <c:pt idx="0">
                  <c:v>-23728.220486111109</c:v>
                </c:pt>
                <c:pt idx="1">
                  <c:v>-70799.151909722219</c:v>
                </c:pt>
                <c:pt idx="2">
                  <c:v>-143391.39062499997</c:v>
                </c:pt>
                <c:pt idx="3">
                  <c:v>-245808.00998263888</c:v>
                </c:pt>
                <c:pt idx="4">
                  <c:v>-373568.78892144095</c:v>
                </c:pt>
                <c:pt idx="5">
                  <c:v>-522305.51190673822</c:v>
                </c:pt>
                <c:pt idx="6">
                  <c:v>-687759.1687922295</c:v>
                </c:pt>
                <c:pt idx="7">
                  <c:v>-865777.2246852708</c:v>
                </c:pt>
                <c:pt idx="8">
                  <c:v>-1052310.9580655347</c:v>
                </c:pt>
                <c:pt idx="9">
                  <c:v>-1243412.8654507019</c:v>
                </c:pt>
                <c:pt idx="10">
                  <c:v>-1435234.1309455105</c:v>
                </c:pt>
                <c:pt idx="11">
                  <c:v>-1624022.1590520809</c:v>
                </c:pt>
                <c:pt idx="12">
                  <c:v>-1806118.16915998</c:v>
                </c:pt>
                <c:pt idx="13">
                  <c:v>-1977954.8501740363</c:v>
                </c:pt>
                <c:pt idx="14">
                  <c:v>-2136054.0737764565</c:v>
                </c:pt>
                <c:pt idx="15">
                  <c:v>-2277024.6648573922</c:v>
                </c:pt>
                <c:pt idx="16">
                  <c:v>-2397560.2276847418</c:v>
                </c:pt>
                <c:pt idx="17">
                  <c:v>-2494437.0264197066</c:v>
                </c:pt>
                <c:pt idx="18">
                  <c:v>-2564511.9186194567</c:v>
                </c:pt>
                <c:pt idx="19">
                  <c:v>-2604720.3404022334</c:v>
                </c:pt>
                <c:pt idx="20">
                  <c:v>-2612074.341983323</c:v>
                </c:pt>
                <c:pt idx="21">
                  <c:v>-2583660.672322629</c:v>
                </c:pt>
                <c:pt idx="22">
                  <c:v>-2516638.9116560575</c:v>
                </c:pt>
                <c:pt idx="23">
                  <c:v>-2408239.6507136133</c:v>
                </c:pt>
                <c:pt idx="24">
                  <c:v>-2255762.7154570576</c:v>
                </c:pt>
                <c:pt idx="25">
                  <c:v>-2056575.4361991044</c:v>
                </c:pt>
                <c:pt idx="26">
                  <c:v>-1808110.9599946477</c:v>
                </c:pt>
                <c:pt idx="27">
                  <c:v>-1507866.6052222103</c:v>
                </c:pt>
                <c:pt idx="28">
                  <c:v>-1153402.2573008537</c:v>
                </c:pt>
                <c:pt idx="29">
                  <c:v>-742338.80451416597</c:v>
                </c:pt>
                <c:pt idx="30">
                  <c:v>-272356.61293863878</c:v>
                </c:pt>
                <c:pt idx="31">
                  <c:v>258805.96050114557</c:v>
                </c:pt>
                <c:pt idx="32">
                  <c:v>853354.01780372113</c:v>
                </c:pt>
                <c:pt idx="33">
                  <c:v>1513437.5334176533</c:v>
                </c:pt>
                <c:pt idx="34">
                  <c:v>2241152.7324303016</c:v>
                </c:pt>
                <c:pt idx="35">
                  <c:v>3038543.4343018346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07340544"/>
        <c:axId val="107342080"/>
      </c:lineChart>
      <c:catAx>
        <c:axId val="10734054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800">
                <a:solidFill>
                  <a:schemeClr val="tx1">
                    <a:lumMod val="75000"/>
                    <a:lumOff val="25000"/>
                  </a:schemeClr>
                </a:solidFill>
              </a:defRPr>
            </a:pPr>
            <a:endParaRPr lang="en-US"/>
          </a:p>
        </c:txPr>
        <c:crossAx val="107342080"/>
        <c:crosses val="autoZero"/>
        <c:auto val="1"/>
        <c:lblAlgn val="ctr"/>
        <c:lblOffset val="100"/>
        <c:noMultiLvlLbl val="0"/>
      </c:catAx>
      <c:valAx>
        <c:axId val="107342080"/>
        <c:scaling>
          <c:orientation val="minMax"/>
        </c:scaling>
        <c:delete val="0"/>
        <c:axPos val="l"/>
        <c:majorGridlines/>
        <c:numFmt formatCode="_(&quot;$&quot;* #,##0_);_(&quot;$&quot;* \(#,##0\);_(&quot;$&quot;* &quot;-&quot;??_);_(@_)" sourceLinked="1"/>
        <c:majorTickMark val="out"/>
        <c:minorTickMark val="none"/>
        <c:tickLblPos val="nextTo"/>
        <c:crossAx val="107340544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0.76107</cdr:x>
      <cdr:y>0.19232</cdr:y>
    </cdr:from>
    <cdr:to>
      <cdr:x>0.96107</cdr:x>
      <cdr:y>0.26255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3479603" y="834628"/>
          <a:ext cx="914400" cy="3048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pPr algn="ctr"/>
          <a:r>
            <a:rPr lang="en-US" sz="1200" dirty="0" smtClean="0"/>
            <a:t>MRR</a:t>
          </a:r>
          <a:endParaRPr lang="en-US" sz="1200" dirty="0"/>
        </a:p>
      </cdr:txBody>
    </cdr:sp>
  </cdr:relSizeAnchor>
  <cdr:relSizeAnchor xmlns:cdr="http://schemas.openxmlformats.org/drawingml/2006/chartDrawing">
    <cdr:from>
      <cdr:x>0.52773</cdr:x>
      <cdr:y>0.33278</cdr:y>
    </cdr:from>
    <cdr:to>
      <cdr:x>0.72773</cdr:x>
      <cdr:y>0.40302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2412803" y="1444228"/>
          <a:ext cx="914400" cy="3048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pPr algn="ctr"/>
          <a:r>
            <a:rPr lang="en-US" sz="1200" dirty="0" smtClean="0"/>
            <a:t>Expenses</a:t>
          </a:r>
          <a:endParaRPr lang="en-US" sz="1200" dirty="0"/>
        </a:p>
      </cdr:txBody>
    </cdr:sp>
  </cdr:relSizeAnchor>
</c:userShape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347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17425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80835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72601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0031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2818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38061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03989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15372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3816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3478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3ABCBE-7AF8-4E7D-A953-CA5B4E965676}" type="datetimeFigureOut">
              <a:rPr lang="en-US" smtClean="0"/>
              <a:t>12/6/2010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4A8173-9E52-4153-B0AD-4623B0DC21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62938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.xml"/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.xml"/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.xml"/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6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9.xml"/><Relationship Id="rId2" Type="http://schemas.openxmlformats.org/officeDocument/2006/relationships/chart" Target="../charts/chart18.xml"/><Relationship Id="rId1" Type="http://schemas.openxmlformats.org/officeDocument/2006/relationships/slideLayout" Target="../slideLayouts/slideLayout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1.xml"/><Relationship Id="rId2" Type="http://schemas.openxmlformats.org/officeDocument/2006/relationships/chart" Target="../charts/chart20.xml"/><Relationship Id="rId1" Type="http://schemas.openxmlformats.org/officeDocument/2006/relationships/slideLayout" Target="../slideLayouts/slideLayout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SaaS Economics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772400" cy="1752600"/>
          </a:xfrm>
        </p:spPr>
        <p:txBody>
          <a:bodyPr>
            <a:normAutofit/>
          </a:bodyPr>
          <a:lstStyle/>
          <a:p>
            <a:r>
              <a:rPr lang="en-US" dirty="0" smtClean="0"/>
              <a:t>Understanding the “SaaS </a:t>
            </a:r>
            <a:r>
              <a:rPr lang="en-US" dirty="0"/>
              <a:t>C</a:t>
            </a:r>
            <a:r>
              <a:rPr lang="en-US" dirty="0" smtClean="0"/>
              <a:t>ash Flow Trough”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732130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rapezoid 27"/>
          <p:cNvSpPr/>
          <p:nvPr/>
        </p:nvSpPr>
        <p:spPr>
          <a:xfrm flipV="1">
            <a:off x="4267200" y="2080146"/>
            <a:ext cx="4499212" cy="815454"/>
          </a:xfrm>
          <a:prstGeom prst="trapezoid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Marketing Funnel Economics</a:t>
            </a:r>
            <a:endParaRPr lang="en-US" dirty="0"/>
          </a:p>
        </p:txBody>
      </p:sp>
      <p:sp>
        <p:nvSpPr>
          <p:cNvPr id="11" name="Trapezoid 10"/>
          <p:cNvSpPr/>
          <p:nvPr/>
        </p:nvSpPr>
        <p:spPr>
          <a:xfrm flipV="1">
            <a:off x="332096" y="2090430"/>
            <a:ext cx="3276600" cy="1641986"/>
          </a:xfrm>
          <a:prstGeom prst="trapezoid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Trapezoid 11"/>
          <p:cNvSpPr/>
          <p:nvPr/>
        </p:nvSpPr>
        <p:spPr>
          <a:xfrm flipV="1">
            <a:off x="764781" y="3814450"/>
            <a:ext cx="2435619" cy="762000"/>
          </a:xfrm>
          <a:prstGeom prst="trapezoid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Trapezoid 12"/>
          <p:cNvSpPr/>
          <p:nvPr/>
        </p:nvSpPr>
        <p:spPr>
          <a:xfrm flipV="1">
            <a:off x="990600" y="4724400"/>
            <a:ext cx="19812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4" name="Trapezoid 13"/>
          <p:cNvSpPr/>
          <p:nvPr/>
        </p:nvSpPr>
        <p:spPr>
          <a:xfrm flipV="1">
            <a:off x="1219200" y="5638800"/>
            <a:ext cx="15240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1253711" y="2726757"/>
            <a:ext cx="145777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Top of </a:t>
            </a:r>
            <a:r>
              <a:rPr lang="en-US" dirty="0" smtClean="0">
                <a:solidFill>
                  <a:schemeClr val="bg1"/>
                </a:solidFill>
              </a:rPr>
              <a:t>Funnel</a:t>
            </a:r>
          </a:p>
        </p:txBody>
      </p:sp>
      <p:sp>
        <p:nvSpPr>
          <p:cNvPr id="17" name="Rectangle 16"/>
          <p:cNvSpPr/>
          <p:nvPr/>
        </p:nvSpPr>
        <p:spPr>
          <a:xfrm>
            <a:off x="1090364" y="4010784"/>
            <a:ext cx="178446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Middle of </a:t>
            </a:r>
            <a:r>
              <a:rPr lang="en-US" dirty="0" smtClean="0">
                <a:solidFill>
                  <a:schemeClr val="bg1"/>
                </a:solidFill>
              </a:rPr>
              <a:t>Funnel</a:t>
            </a:r>
          </a:p>
        </p:txBody>
      </p:sp>
      <p:sp>
        <p:nvSpPr>
          <p:cNvPr id="18" name="Rectangle 17"/>
          <p:cNvSpPr/>
          <p:nvPr/>
        </p:nvSpPr>
        <p:spPr>
          <a:xfrm>
            <a:off x="1346839" y="4920734"/>
            <a:ext cx="127150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Inside Sales</a:t>
            </a:r>
          </a:p>
        </p:txBody>
      </p:sp>
      <p:sp>
        <p:nvSpPr>
          <p:cNvPr id="19" name="Rectangle 18"/>
          <p:cNvSpPr/>
          <p:nvPr/>
        </p:nvSpPr>
        <p:spPr>
          <a:xfrm>
            <a:off x="1377137" y="5835134"/>
            <a:ext cx="128432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Closed Deal</a:t>
            </a:r>
          </a:p>
        </p:txBody>
      </p:sp>
      <p:sp>
        <p:nvSpPr>
          <p:cNvPr id="22" name="Rectangle 21"/>
          <p:cNvSpPr/>
          <p:nvPr/>
        </p:nvSpPr>
        <p:spPr>
          <a:xfrm>
            <a:off x="4651612" y="2426732"/>
            <a:ext cx="1676400" cy="3810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Organic Traffic</a:t>
            </a:r>
            <a:endParaRPr lang="en-US" sz="1400" dirty="0"/>
          </a:p>
        </p:txBody>
      </p:sp>
      <p:sp>
        <p:nvSpPr>
          <p:cNvPr id="23" name="Rectangle 22"/>
          <p:cNvSpPr/>
          <p:nvPr/>
        </p:nvSpPr>
        <p:spPr>
          <a:xfrm>
            <a:off x="6404212" y="2426732"/>
            <a:ext cx="685800" cy="3810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SEM</a:t>
            </a:r>
            <a:endParaRPr lang="en-US" sz="1400" dirty="0"/>
          </a:p>
        </p:txBody>
      </p:sp>
      <p:sp>
        <p:nvSpPr>
          <p:cNvPr id="24" name="Rectangle 23"/>
          <p:cNvSpPr/>
          <p:nvPr/>
        </p:nvSpPr>
        <p:spPr>
          <a:xfrm>
            <a:off x="7166212" y="2426732"/>
            <a:ext cx="1179394" cy="3810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Other Paid</a:t>
            </a:r>
            <a:br>
              <a:rPr lang="en-US" sz="1400" dirty="0" smtClean="0"/>
            </a:br>
            <a:r>
              <a:rPr lang="en-US" sz="1400" dirty="0" smtClean="0"/>
              <a:t>lead sources</a:t>
            </a:r>
            <a:endParaRPr lang="en-US" sz="1400" dirty="0"/>
          </a:p>
        </p:txBody>
      </p:sp>
      <p:sp>
        <p:nvSpPr>
          <p:cNvPr id="26" name="Rectangle 25"/>
          <p:cNvSpPr/>
          <p:nvPr/>
        </p:nvSpPr>
        <p:spPr>
          <a:xfrm>
            <a:off x="5588762" y="2057400"/>
            <a:ext cx="201189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Visitors to Web Site</a:t>
            </a:r>
          </a:p>
        </p:txBody>
      </p:sp>
      <p:sp>
        <p:nvSpPr>
          <p:cNvPr id="29" name="Trapezoid 28"/>
          <p:cNvSpPr/>
          <p:nvPr/>
        </p:nvSpPr>
        <p:spPr>
          <a:xfrm flipV="1">
            <a:off x="4495800" y="2976250"/>
            <a:ext cx="4038600" cy="762000"/>
          </a:xfrm>
          <a:prstGeom prst="trapezoid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Rectangle 29"/>
          <p:cNvSpPr/>
          <p:nvPr/>
        </p:nvSpPr>
        <p:spPr>
          <a:xfrm>
            <a:off x="5930747" y="2971800"/>
            <a:ext cx="117211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Raw Leads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678606" y="3352800"/>
            <a:ext cx="1676400" cy="293132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Registered Visitors</a:t>
            </a:r>
            <a:endParaRPr lang="en-US" sz="1400" dirty="0"/>
          </a:p>
        </p:txBody>
      </p:sp>
      <p:sp>
        <p:nvSpPr>
          <p:cNvPr id="34" name="Trapezoid 33"/>
          <p:cNvSpPr/>
          <p:nvPr/>
        </p:nvSpPr>
        <p:spPr>
          <a:xfrm flipV="1">
            <a:off x="4727812" y="3847853"/>
            <a:ext cx="3617794" cy="762000"/>
          </a:xfrm>
          <a:prstGeom prst="trapezoid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5723024" y="4037685"/>
            <a:ext cx="162737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Qualified Leads</a:t>
            </a:r>
          </a:p>
        </p:txBody>
      </p:sp>
      <p:sp>
        <p:nvSpPr>
          <p:cNvPr id="36" name="Trapezoid 35"/>
          <p:cNvSpPr/>
          <p:nvPr/>
        </p:nvSpPr>
        <p:spPr>
          <a:xfrm flipV="1">
            <a:off x="5546109" y="4724400"/>
            <a:ext cx="19812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7" name="Trapezoid 36"/>
          <p:cNvSpPr/>
          <p:nvPr/>
        </p:nvSpPr>
        <p:spPr>
          <a:xfrm flipV="1">
            <a:off x="5774709" y="5638800"/>
            <a:ext cx="15240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5902348" y="4920734"/>
            <a:ext cx="127150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Inside Sales</a:t>
            </a:r>
          </a:p>
        </p:txBody>
      </p:sp>
      <p:sp>
        <p:nvSpPr>
          <p:cNvPr id="39" name="Rectangle 38"/>
          <p:cNvSpPr/>
          <p:nvPr/>
        </p:nvSpPr>
        <p:spPr>
          <a:xfrm>
            <a:off x="5932646" y="5835134"/>
            <a:ext cx="128432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Closed Deal</a:t>
            </a:r>
          </a:p>
        </p:txBody>
      </p:sp>
    </p:spTree>
    <p:extLst>
      <p:ext uri="{BB962C8B-B14F-4D97-AF65-F5344CB8AC3E}">
        <p14:creationId xmlns:p14="http://schemas.microsoft.com/office/powerpoint/2010/main" val="372774459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Marketing Funnel Economics</a:t>
            </a:r>
            <a:endParaRPr lang="en-US" dirty="0"/>
          </a:p>
        </p:txBody>
      </p:sp>
      <p:pic>
        <p:nvPicPr>
          <p:cNvPr id="7171" name="Picture 3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43600" y="1828800"/>
            <a:ext cx="2719388" cy="26344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97632934"/>
              </p:ext>
            </p:extLst>
          </p:nvPr>
        </p:nvGraphicFramePr>
        <p:xfrm>
          <a:off x="457200" y="1885950"/>
          <a:ext cx="4381500" cy="2305050"/>
        </p:xfrm>
        <a:graphic>
          <a:graphicData uri="http://schemas.openxmlformats.org/drawingml/2006/table">
            <a:tbl>
              <a:tblPr/>
              <a:tblGrid>
                <a:gridCol w="914400"/>
                <a:gridCol w="838200"/>
                <a:gridCol w="876300"/>
                <a:gridCol w="876300"/>
                <a:gridCol w="876300"/>
              </a:tblGrid>
              <a:tr h="1905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Quick Marketing Calculation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BBB5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BBB59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50%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amount of traffic that is organic versus paid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$1.50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per paid visitor (Google AdWords, etc.)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$                0.75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BF1DE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per visitor (both paid and unpaid)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visitors convert to raw leads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20%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number of raw leads that turn into qualified leads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qualified lead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raw leads required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167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visitors required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$125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of visitors (also = Cost per qualified lead)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BF1D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7160232"/>
              </p:ext>
            </p:extLst>
          </p:nvPr>
        </p:nvGraphicFramePr>
        <p:xfrm>
          <a:off x="457200" y="4712970"/>
          <a:ext cx="5715000" cy="1154430"/>
        </p:xfrm>
        <a:graphic>
          <a:graphicData uri="http://schemas.openxmlformats.org/drawingml/2006/table">
            <a:tbl>
              <a:tblPr/>
              <a:tblGrid>
                <a:gridCol w="2219110"/>
                <a:gridCol w="865453"/>
                <a:gridCol w="751327"/>
                <a:gridCol w="751327"/>
                <a:gridCol w="824241"/>
                <a:gridCol w="303542"/>
              </a:tblGrid>
              <a:tr h="20002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Cost of Leads required to feed sales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064A2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Average Deal Size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$6,000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(ACV) Annual Contract Value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Deals to meet target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                    6.9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per month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</a:tr>
              <a:tr h="192405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Leads to closed deal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     </a:t>
                      </a:r>
                      <a:r>
                        <a:rPr lang="en-US" sz="1100" b="0" i="0" u="none" strike="noStrike" dirty="0" smtClean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                 </a:t>
                      </a:r>
                      <a:r>
                        <a:rPr lang="en-US" sz="1100" b="0" i="0" u="none" strike="noStrike" dirty="0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10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per Qualified Lead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1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$125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Cost of Leads required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$             8,698 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b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per month, for 1 fully productive sales person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DFE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3645760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The model also computes CAC and LTV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65262243"/>
              </p:ext>
            </p:extLst>
          </p:nvPr>
        </p:nvGraphicFramePr>
        <p:xfrm>
          <a:off x="457200" y="2209800"/>
          <a:ext cx="8229601" cy="1950720"/>
        </p:xfrm>
        <a:graphic>
          <a:graphicData uri="http://schemas.openxmlformats.org/drawingml/2006/table">
            <a:tbl>
              <a:tblPr firstRow="1" firstCol="1">
                <a:tableStyleId>{5C22544A-7EE6-4342-B048-85BDC9FD1C3A}</a:tableStyleId>
              </a:tblPr>
              <a:tblGrid>
                <a:gridCol w="2917767"/>
                <a:gridCol w="1645920"/>
                <a:gridCol w="3665914"/>
              </a:tblGrid>
              <a:tr h="349700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Lead Gen costs per deal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79555" marR="8599" marT="91440" marB="9144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 </a:t>
                      </a:r>
                      <a:r>
                        <a:rPr lang="en-US" sz="2000" b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$             </a:t>
                      </a:r>
                      <a:r>
                        <a:rPr lang="en-US" sz="20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1,253 </a:t>
                      </a:r>
                      <a:endParaRPr lang="en-US" sz="2000" b="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Excludes people </a:t>
                      </a:r>
                      <a:r>
                        <a:rPr lang="en-US" sz="100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costs</a:t>
                      </a:r>
                      <a:br>
                        <a:rPr lang="en-US" sz="100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US" sz="100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000" b="0" u="none" strike="noStrike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(Cost per qualified</a:t>
                      </a:r>
                      <a:r>
                        <a:rPr lang="en-US" sz="1000" b="0" u="none" strike="noStrike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lead x no of leads required per closed deal)</a:t>
                      </a:r>
                      <a:endParaRPr lang="en-US" sz="1000" u="none" strike="noStrike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448381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Selling costs per deal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79555" marR="8599" marT="91440" marB="9144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 $             </a:t>
                      </a:r>
                      <a:r>
                        <a:rPr lang="en-US" sz="2000" u="none" strike="noStrike" dirty="0" smtClean="0">
                          <a:effectLst/>
                        </a:rPr>
                        <a:t>1,620 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1" u="none" strike="noStrike" dirty="0">
                          <a:effectLst/>
                        </a:rPr>
                        <a:t>Excludes cost of sales management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419588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Total CAC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79555" marR="8599" marT="91440" marB="9144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 $             </a:t>
                      </a:r>
                      <a:r>
                        <a:rPr lang="en-US" sz="2000" u="none" strike="noStrike" dirty="0" smtClean="0">
                          <a:effectLst/>
                        </a:rPr>
                        <a:t>2,873 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1" u="none" strike="noStrike" dirty="0">
                          <a:effectLst/>
                        </a:rPr>
                        <a:t>Excludes people costs in marketing, and sales management. </a:t>
                      </a:r>
                      <a:r>
                        <a:rPr lang="en-US" sz="1000" b="1" u="none" strike="noStrike" dirty="0" smtClean="0">
                          <a:effectLst/>
                        </a:rPr>
                        <a:t/>
                      </a:r>
                      <a:br>
                        <a:rPr lang="en-US" sz="1000" b="1" u="none" strike="noStrike" dirty="0" smtClean="0">
                          <a:effectLst/>
                        </a:rPr>
                      </a:br>
                      <a:r>
                        <a:rPr lang="en-US" sz="1000" u="none" strike="noStrike" dirty="0" smtClean="0">
                          <a:effectLst/>
                        </a:rPr>
                        <a:t>(</a:t>
                      </a:r>
                      <a:r>
                        <a:rPr lang="en-US" sz="1000" u="none" strike="noStrike" dirty="0">
                          <a:effectLst/>
                        </a:rPr>
                        <a:t>CAC= Cost to Acquire a Customer)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  <a:tr h="235082"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Total LTV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79555" marR="8599" marT="91440" marB="91440" anchor="ctr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2000" u="none" strike="noStrike" dirty="0">
                          <a:effectLst/>
                        </a:rPr>
                        <a:t> $           16,000 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u="none" strike="noStrike" dirty="0">
                          <a:effectLst/>
                        </a:rPr>
                        <a:t>Calculated by dividing average monthly gross profit per customer (ARPU x Gross Margin ) by the churn rate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599" marR="8599" marT="8758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14400" y="4343400"/>
            <a:ext cx="7230313" cy="646331"/>
          </a:xfrm>
          <a:prstGeom prst="rect">
            <a:avLst/>
          </a:prstGeom>
          <a:effectLst>
            <a:outerShdw blurRad="40000" dist="23000" dir="5400000" rotWithShape="0">
              <a:srgbClr val="000000">
                <a:alpha val="35000"/>
              </a:srgbClr>
            </a:outerShdw>
            <a:softEdge rad="63500"/>
          </a:effectLst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wrap="none" lIns="365760" tIns="182880" rIns="365760" bIns="182880" rtlCol="0" anchor="ctr" anchorCtr="0">
            <a:spAutoFit/>
          </a:bodyPr>
          <a:lstStyle/>
          <a:p>
            <a:r>
              <a:rPr lang="en-US" dirty="0" smtClean="0"/>
              <a:t>This excludes people costs in marketing, and sales management costs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036561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we learn from the model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long it takes to get to breakeven</a:t>
            </a:r>
          </a:p>
          <a:p>
            <a:r>
              <a:rPr lang="en-US" dirty="0" smtClean="0"/>
              <a:t>What is the investment required?</a:t>
            </a:r>
          </a:p>
          <a:p>
            <a:pPr lvl="1"/>
            <a:r>
              <a:rPr lang="en-US" dirty="0" smtClean="0"/>
              <a:t>i.e. Bottom of the trough</a:t>
            </a:r>
          </a:p>
          <a:p>
            <a:r>
              <a:rPr lang="en-US" dirty="0" smtClean="0"/>
              <a:t>How long it takes to recover the investment</a:t>
            </a:r>
          </a:p>
          <a:p>
            <a:r>
              <a:rPr lang="en-US" dirty="0" smtClean="0"/>
              <a:t>How profitable a salesperson can be over a long period of time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63532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Part 2: Scaling the Sales Force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000209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Scaling the Business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From my prior blog post, you will know that:</a:t>
            </a:r>
          </a:p>
          <a:p>
            <a:pPr lvl="1"/>
            <a:r>
              <a:rPr lang="en-US" dirty="0" smtClean="0"/>
              <a:t>After you have reached a repeatable, scalable sales model  -  it is time to invest aggressively</a:t>
            </a:r>
          </a:p>
          <a:p>
            <a:r>
              <a:rPr lang="en-US" dirty="0" smtClean="0"/>
              <a:t>This model shows you what it looks like to scale a SaaS business that needs sales people</a:t>
            </a:r>
          </a:p>
          <a:p>
            <a:pPr lvl="1"/>
            <a:r>
              <a:rPr lang="en-US" dirty="0" smtClean="0"/>
              <a:t>It assumes that you have already found product/market fit and a repeatable, scalable sales model.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412879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04800" y="3352800"/>
            <a:ext cx="3581400" cy="8382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Search for Product/Market Fit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981200" y="4343400"/>
            <a:ext cx="3962400" cy="838200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Search for Repeatable &amp; Scalable</a:t>
            </a:r>
            <a:br>
              <a:rPr lang="en-US" dirty="0" smtClean="0"/>
            </a:br>
            <a:r>
              <a:rPr lang="en-US" dirty="0" smtClean="0"/>
              <a:t> Sales Model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5791200" y="5334000"/>
            <a:ext cx="3200400" cy="838200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Scaling the Business</a:t>
            </a:r>
            <a:endParaRPr lang="en-US" dirty="0"/>
          </a:p>
        </p:txBody>
      </p:sp>
      <p:grpSp>
        <p:nvGrpSpPr>
          <p:cNvPr id="28" name="Group 27"/>
          <p:cNvGrpSpPr/>
          <p:nvPr/>
        </p:nvGrpSpPr>
        <p:grpSpPr>
          <a:xfrm>
            <a:off x="3962400" y="3352800"/>
            <a:ext cx="914400" cy="838200"/>
            <a:chOff x="3886200" y="609600"/>
            <a:chExt cx="914400" cy="838200"/>
          </a:xfrm>
        </p:grpSpPr>
        <p:sp>
          <p:nvSpPr>
            <p:cNvPr id="17" name="Rectangle 16"/>
            <p:cNvSpPr/>
            <p:nvPr/>
          </p:nvSpPr>
          <p:spPr>
            <a:xfrm flipH="1">
              <a:off x="3886200" y="609600"/>
              <a:ext cx="152400" cy="838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18" name="Rectangle 17"/>
            <p:cNvSpPr/>
            <p:nvPr/>
          </p:nvSpPr>
          <p:spPr>
            <a:xfrm flipH="1">
              <a:off x="4114800" y="609600"/>
              <a:ext cx="76200" cy="838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24" name="Rectangle 23"/>
            <p:cNvSpPr/>
            <p:nvPr/>
          </p:nvSpPr>
          <p:spPr>
            <a:xfrm flipH="1">
              <a:off x="4267200" y="609600"/>
              <a:ext cx="76200" cy="838200"/>
            </a:xfrm>
            <a:prstGeom prst="rect">
              <a:avLst/>
            </a:prstGeom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25" name="Rectangle 24"/>
            <p:cNvSpPr/>
            <p:nvPr/>
          </p:nvSpPr>
          <p:spPr>
            <a:xfrm flipH="1">
              <a:off x="4419600" y="685800"/>
              <a:ext cx="76200" cy="685800"/>
            </a:xfrm>
            <a:prstGeom prst="rect">
              <a:avLst/>
            </a:prstGeom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26" name="Rectangle 25"/>
            <p:cNvSpPr/>
            <p:nvPr/>
          </p:nvSpPr>
          <p:spPr>
            <a:xfrm flipH="1">
              <a:off x="4572000" y="821269"/>
              <a:ext cx="76200" cy="457200"/>
            </a:xfrm>
            <a:prstGeom prst="rect">
              <a:avLst/>
            </a:prstGeom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27" name="Rectangle 26"/>
            <p:cNvSpPr/>
            <p:nvPr/>
          </p:nvSpPr>
          <p:spPr>
            <a:xfrm flipH="1">
              <a:off x="4724400" y="931331"/>
              <a:ext cx="76200" cy="228600"/>
            </a:xfrm>
            <a:prstGeom prst="rect">
              <a:avLst/>
            </a:prstGeom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6015567" y="4343400"/>
            <a:ext cx="914400" cy="838200"/>
            <a:chOff x="3886200" y="609600"/>
            <a:chExt cx="914400" cy="838200"/>
          </a:xfrm>
          <a:solidFill>
            <a:schemeClr val="accent2"/>
          </a:solidFill>
        </p:grpSpPr>
        <p:sp>
          <p:nvSpPr>
            <p:cNvPr id="38" name="Rectangle 37"/>
            <p:cNvSpPr/>
            <p:nvPr/>
          </p:nvSpPr>
          <p:spPr>
            <a:xfrm flipH="1">
              <a:off x="3886200" y="609600"/>
              <a:ext cx="152400" cy="838200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39" name="Rectangle 38"/>
            <p:cNvSpPr/>
            <p:nvPr/>
          </p:nvSpPr>
          <p:spPr>
            <a:xfrm flipH="1">
              <a:off x="4114800" y="609600"/>
              <a:ext cx="76200" cy="838200"/>
            </a:xfrm>
            <a:prstGeom prst="rect">
              <a:avLst/>
            </a:prstGeom>
            <a:grp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40" name="Rectangle 39"/>
            <p:cNvSpPr/>
            <p:nvPr/>
          </p:nvSpPr>
          <p:spPr>
            <a:xfrm flipH="1">
              <a:off x="4267200" y="609600"/>
              <a:ext cx="76200" cy="838200"/>
            </a:xfrm>
            <a:prstGeom prst="rect">
              <a:avLst/>
            </a:prstGeom>
            <a:grpFill/>
            <a:ln>
              <a:noFill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41" name="Rectangle 40"/>
            <p:cNvSpPr/>
            <p:nvPr/>
          </p:nvSpPr>
          <p:spPr>
            <a:xfrm flipH="1">
              <a:off x="4419600" y="685800"/>
              <a:ext cx="76200" cy="685800"/>
            </a:xfrm>
            <a:prstGeom prst="rect">
              <a:avLst/>
            </a:prstGeom>
            <a:grpFill/>
            <a:ln>
              <a:noFill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42" name="Rectangle 41"/>
            <p:cNvSpPr/>
            <p:nvPr/>
          </p:nvSpPr>
          <p:spPr>
            <a:xfrm flipH="1">
              <a:off x="4572000" y="821269"/>
              <a:ext cx="76200" cy="457200"/>
            </a:xfrm>
            <a:prstGeom prst="rect">
              <a:avLst/>
            </a:prstGeom>
            <a:grpFill/>
            <a:ln>
              <a:noFill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  <p:sp>
          <p:nvSpPr>
            <p:cNvPr id="43" name="Rectangle 42"/>
            <p:cNvSpPr/>
            <p:nvPr/>
          </p:nvSpPr>
          <p:spPr>
            <a:xfrm flipH="1">
              <a:off x="4724400" y="931331"/>
              <a:ext cx="76200" cy="228600"/>
            </a:xfrm>
            <a:prstGeom prst="rect">
              <a:avLst/>
            </a:prstGeom>
            <a:grpFill/>
            <a:ln>
              <a:noFill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31750"/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 smtClean="0"/>
            </a:p>
          </p:txBody>
        </p:sp>
      </p:grpSp>
      <p:sp>
        <p:nvSpPr>
          <p:cNvPr id="3" name="Down Arrow 2"/>
          <p:cNvSpPr/>
          <p:nvPr/>
        </p:nvSpPr>
        <p:spPr>
          <a:xfrm>
            <a:off x="381000" y="1600200"/>
            <a:ext cx="914400" cy="1143000"/>
          </a:xfrm>
          <a:prstGeom prst="downArrow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Down Arrow 30"/>
          <p:cNvSpPr/>
          <p:nvPr/>
        </p:nvSpPr>
        <p:spPr>
          <a:xfrm>
            <a:off x="1604843" y="1600200"/>
            <a:ext cx="914400" cy="1143000"/>
          </a:xfrm>
          <a:prstGeom prst="downArrow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Down Arrow 31"/>
          <p:cNvSpPr/>
          <p:nvPr/>
        </p:nvSpPr>
        <p:spPr>
          <a:xfrm>
            <a:off x="2828686" y="1600200"/>
            <a:ext cx="914400" cy="1143000"/>
          </a:xfrm>
          <a:prstGeom prst="downArrow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Down Arrow 32"/>
          <p:cNvSpPr/>
          <p:nvPr/>
        </p:nvSpPr>
        <p:spPr>
          <a:xfrm>
            <a:off x="4052529" y="1600200"/>
            <a:ext cx="914400" cy="1143000"/>
          </a:xfrm>
          <a:prstGeom prst="downArrow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Down Arrow 33"/>
          <p:cNvSpPr/>
          <p:nvPr/>
        </p:nvSpPr>
        <p:spPr>
          <a:xfrm>
            <a:off x="5276371" y="1600200"/>
            <a:ext cx="914400" cy="1143000"/>
          </a:xfrm>
          <a:prstGeom prst="downArrow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" name="Group 3"/>
          <p:cNvGrpSpPr/>
          <p:nvPr/>
        </p:nvGrpSpPr>
        <p:grpSpPr>
          <a:xfrm flipV="1">
            <a:off x="6777567" y="1600200"/>
            <a:ext cx="1985433" cy="1143000"/>
            <a:chOff x="6777567" y="1600200"/>
            <a:chExt cx="1985433" cy="1143000"/>
          </a:xfrm>
        </p:grpSpPr>
        <p:sp>
          <p:nvSpPr>
            <p:cNvPr id="35" name="Down Arrow 34"/>
            <p:cNvSpPr/>
            <p:nvPr/>
          </p:nvSpPr>
          <p:spPr>
            <a:xfrm>
              <a:off x="6777567" y="1600200"/>
              <a:ext cx="914400" cy="1143000"/>
            </a:xfrm>
            <a:prstGeom prst="downArrow">
              <a:avLst/>
            </a:prstGeom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Down Arrow 51"/>
            <p:cNvSpPr/>
            <p:nvPr/>
          </p:nvSpPr>
          <p:spPr>
            <a:xfrm>
              <a:off x="7848600" y="1600200"/>
              <a:ext cx="914400" cy="1143000"/>
            </a:xfrm>
            <a:prstGeom prst="downArrow">
              <a:avLst/>
            </a:prstGeom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" name="TextBox 7"/>
          <p:cNvSpPr txBox="1"/>
          <p:nvPr/>
        </p:nvSpPr>
        <p:spPr>
          <a:xfrm>
            <a:off x="381001" y="838200"/>
            <a:ext cx="5786966" cy="521732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effectLst>
            <a:softEdge rad="63500"/>
          </a:effectLst>
        </p:spPr>
        <p:txBody>
          <a:bodyPr wrap="square" rtlCol="0" anchor="ctr" anchorCtr="0">
            <a:noAutofit/>
          </a:bodyPr>
          <a:lstStyle/>
          <a:p>
            <a:pPr algn="ctr"/>
            <a:r>
              <a:rPr lang="en-US" dirty="0" smtClean="0"/>
              <a:t>Conserve Cash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6396567" y="838200"/>
            <a:ext cx="2510367" cy="521732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effectLst>
            <a:softEdge rad="63500"/>
          </a:effectLst>
        </p:spPr>
        <p:txBody>
          <a:bodyPr wrap="square" rtlCol="0" anchor="ctr" anchorCtr="0">
            <a:noAutofit/>
          </a:bodyPr>
          <a:lstStyle/>
          <a:p>
            <a:pPr algn="ctr"/>
            <a:r>
              <a:rPr lang="en-US" dirty="0" smtClean="0"/>
              <a:t>Invest Aggressively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277573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is a Repeatable, Scalable Sales Model?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lvl="0"/>
            <a:r>
              <a:rPr lang="en-US" dirty="0" smtClean="0"/>
              <a:t>The </a:t>
            </a:r>
            <a:r>
              <a:rPr lang="en-US" dirty="0"/>
              <a:t>process that you go through to acquire a paying customer is clearly repeatable. </a:t>
            </a:r>
            <a:endParaRPr lang="en-US" sz="2800" dirty="0"/>
          </a:p>
          <a:p>
            <a:pPr lvl="1"/>
            <a:r>
              <a:rPr lang="en-US" dirty="0"/>
              <a:t>If your process involves salespeople, you can add new hires and they can achieve the same productivity level as the original sales team.</a:t>
            </a:r>
            <a:endParaRPr lang="en-US" sz="2400" dirty="0"/>
          </a:p>
          <a:p>
            <a:pPr lvl="1"/>
            <a:r>
              <a:rPr lang="en-US" dirty="0"/>
              <a:t>If it is a </a:t>
            </a:r>
            <a:r>
              <a:rPr lang="en-US" dirty="0" err="1"/>
              <a:t>touchless</a:t>
            </a:r>
            <a:r>
              <a:rPr lang="en-US" dirty="0"/>
              <a:t> web sales model, your web traffic converts in a predictable way through your web site.</a:t>
            </a:r>
            <a:endParaRPr lang="en-US" sz="2400" dirty="0"/>
          </a:p>
          <a:p>
            <a:pPr lvl="0"/>
            <a:r>
              <a:rPr lang="en-US" dirty="0"/>
              <a:t>The process is scalable. </a:t>
            </a:r>
            <a:endParaRPr lang="en-US" sz="2800" dirty="0"/>
          </a:p>
          <a:p>
            <a:pPr lvl="1"/>
            <a:r>
              <a:rPr lang="en-US" dirty="0"/>
              <a:t>You can increase the sources of your leads and/or web traffic without reaching a near-term limit. </a:t>
            </a:r>
            <a:endParaRPr lang="en-US" sz="2400" dirty="0"/>
          </a:p>
          <a:p>
            <a:pPr lvl="1"/>
            <a:r>
              <a:rPr lang="en-US" dirty="0"/>
              <a:t>The resources (e.g. salespeople) in your conversion funnel can easily be scaled without reaching a near-term limit</a:t>
            </a:r>
            <a:r>
              <a:rPr lang="en-US" dirty="0" smtClean="0"/>
              <a:t>.</a:t>
            </a:r>
          </a:p>
          <a:p>
            <a:pPr lvl="1"/>
            <a:endParaRPr lang="en-US" sz="2400" dirty="0"/>
          </a:p>
          <a:p>
            <a:pPr lvl="1"/>
            <a:endParaRPr lang="en-US" sz="2400" dirty="0"/>
          </a:p>
          <a:p>
            <a:pPr lvl="0"/>
            <a:r>
              <a:rPr lang="en-US" dirty="0"/>
              <a:t>Your cost to acquire a customer [http://www.forentrepreneurs.com/startup-killer/] (CAC) is significantly less than the amount you can monetize them over the customer’s lifetime.</a:t>
            </a:r>
            <a:endParaRPr lang="en-US" sz="2800" dirty="0"/>
          </a:p>
          <a:p>
            <a:pPr lvl="1"/>
            <a:r>
              <a:rPr lang="en-US" dirty="0"/>
              <a:t>In a SaaS business I recommend that LTV should be more than three times higher than CAC.</a:t>
            </a:r>
            <a:endParaRPr lang="en-US" sz="2400" dirty="0"/>
          </a:p>
          <a:p>
            <a:pPr lvl="1"/>
            <a:r>
              <a:rPr lang="en-US" dirty="0"/>
              <a:t>It should also be possible to recover CAC in less than 12 months for a capital-efficient startup.</a:t>
            </a:r>
            <a:endParaRPr lang="en-US" sz="2400" dirty="0"/>
          </a:p>
          <a:p>
            <a:pPr lvl="1"/>
            <a:r>
              <a:rPr lang="en-US" dirty="0"/>
              <a:t>Lifetime value (LTV) should be calculated using gross profit (not revenue) after cost of goods, cost to serve and cost of on-boarding. </a:t>
            </a:r>
            <a:endParaRPr lang="en-US" sz="2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065357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dirty="0" smtClean="0"/>
              <a:t>What happens at the company level when we add 2 new sales hires every month?</a:t>
            </a:r>
            <a:endParaRPr lang="en-US" sz="3600" dirty="0"/>
          </a:p>
        </p:txBody>
      </p:sp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62366888"/>
              </p:ext>
            </p:extLst>
          </p:nvPr>
        </p:nvGraphicFramePr>
        <p:xfrm>
          <a:off x="76200" y="1600200"/>
          <a:ext cx="4038600" cy="4191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53092121"/>
              </p:ext>
            </p:extLst>
          </p:nvPr>
        </p:nvGraphicFramePr>
        <p:xfrm>
          <a:off x="4038600" y="1600200"/>
          <a:ext cx="4869655" cy="4191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Line Callout 1 5"/>
          <p:cNvSpPr/>
          <p:nvPr/>
        </p:nvSpPr>
        <p:spPr>
          <a:xfrm>
            <a:off x="7239000" y="6019800"/>
            <a:ext cx="1295400" cy="609600"/>
          </a:xfrm>
          <a:prstGeom prst="borderCallout1">
            <a:avLst>
              <a:gd name="adj1" fmla="val -14097"/>
              <a:gd name="adj2" fmla="val 48344"/>
              <a:gd name="adj3" fmla="val -211158"/>
              <a:gd name="adj4" fmla="val 69498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32 </a:t>
            </a:r>
            <a:r>
              <a:rPr lang="en-US" sz="1200" dirty="0" smtClean="0"/>
              <a:t>Months to get back the investment</a:t>
            </a:r>
            <a:endParaRPr lang="en-US" sz="1200" dirty="0"/>
          </a:p>
        </p:txBody>
      </p:sp>
      <p:sp>
        <p:nvSpPr>
          <p:cNvPr id="7" name="Line Callout 1 6"/>
          <p:cNvSpPr/>
          <p:nvPr/>
        </p:nvSpPr>
        <p:spPr>
          <a:xfrm>
            <a:off x="6019800" y="6019800"/>
            <a:ext cx="1066800" cy="609600"/>
          </a:xfrm>
          <a:prstGeom prst="borderCallout1">
            <a:avLst>
              <a:gd name="adj1" fmla="val -13002"/>
              <a:gd name="adj2" fmla="val 92065"/>
              <a:gd name="adj3" fmla="val -75380"/>
              <a:gd name="adj4" fmla="val 10086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Total amount invested: </a:t>
            </a:r>
            <a:r>
              <a:rPr lang="en-US" sz="1200" dirty="0" smtClean="0"/>
              <a:t>$2.6m</a:t>
            </a:r>
            <a:endParaRPr lang="en-US" sz="1200" dirty="0"/>
          </a:p>
        </p:txBody>
      </p:sp>
      <p:sp>
        <p:nvSpPr>
          <p:cNvPr id="8" name="Line Callout 1 7"/>
          <p:cNvSpPr/>
          <p:nvPr/>
        </p:nvSpPr>
        <p:spPr>
          <a:xfrm>
            <a:off x="2362200" y="6049279"/>
            <a:ext cx="1295400" cy="609600"/>
          </a:xfrm>
          <a:prstGeom prst="borderCallout1">
            <a:avLst>
              <a:gd name="adj1" fmla="val -14097"/>
              <a:gd name="adj2" fmla="val 48344"/>
              <a:gd name="adj3" fmla="val -344304"/>
              <a:gd name="adj4" fmla="val 83774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First profitable month: </a:t>
            </a:r>
            <a:r>
              <a:rPr lang="en-US" sz="1200" dirty="0" smtClean="0"/>
              <a:t>21</a:t>
            </a:r>
            <a:endParaRPr lang="en-US" sz="1200" dirty="0"/>
          </a:p>
        </p:txBody>
      </p:sp>
      <p:sp>
        <p:nvSpPr>
          <p:cNvPr id="9" name="Line Callout 1 8"/>
          <p:cNvSpPr/>
          <p:nvPr/>
        </p:nvSpPr>
        <p:spPr>
          <a:xfrm>
            <a:off x="1143000" y="6049279"/>
            <a:ext cx="1066800" cy="609600"/>
          </a:xfrm>
          <a:prstGeom prst="borderCallout1">
            <a:avLst>
              <a:gd name="adj1" fmla="val -13002"/>
              <a:gd name="adj2" fmla="val 85183"/>
              <a:gd name="adj3" fmla="val -138429"/>
              <a:gd name="adj4" fmla="val 98948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Worst loss: </a:t>
            </a:r>
            <a:r>
              <a:rPr lang="en-US" sz="1200" dirty="0" smtClean="0"/>
              <a:t>$190k </a:t>
            </a:r>
            <a:r>
              <a:rPr lang="en-US" sz="1200" dirty="0" smtClean="0"/>
              <a:t>in month 11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122406664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MRR Grows when hiring 2 salespeople per month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79250516"/>
              </p:ext>
            </p:extLst>
          </p:nvPr>
        </p:nvGraphicFramePr>
        <p:xfrm>
          <a:off x="304800" y="1676400"/>
          <a:ext cx="4276725" cy="40576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01923668"/>
              </p:ext>
            </p:extLst>
          </p:nvPr>
        </p:nvGraphicFramePr>
        <p:xfrm>
          <a:off x="4728896" y="1600200"/>
          <a:ext cx="4124325" cy="40957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91242" y="5791200"/>
            <a:ext cx="8800358" cy="923330"/>
          </a:xfrm>
          <a:prstGeom prst="rect">
            <a:avLst/>
          </a:prstGeom>
          <a:effectLst>
            <a:outerShdw blurRad="40000" dist="23000" dir="5400000" rotWithShape="0">
              <a:srgbClr val="000000">
                <a:alpha val="35000"/>
              </a:srgbClr>
            </a:outerShdw>
            <a:softEdge rad="63500"/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wrap="none" lIns="182880" tIns="182880" rIns="182880" bIns="182880" rtlCol="0">
            <a:spAutoFit/>
          </a:bodyPr>
          <a:lstStyle/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Tracking growth in MRR shows new bookings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n-US" dirty="0" smtClean="0"/>
              <a:t>Shows how constantly adding new sales hires increases the bookings every month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56386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The purpose of this post is to provide CEO’s, VP’s of Sales, board members, and investors with an Excel spreadsheet model they can use to understand the economics of a SaaS business that uses a </a:t>
            </a:r>
            <a:r>
              <a:rPr lang="en-US" dirty="0" err="1" smtClean="0"/>
              <a:t>salesforce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problem:</a:t>
            </a:r>
          </a:p>
          <a:p>
            <a:pPr lvl="1"/>
            <a:r>
              <a:rPr lang="en-US" dirty="0" smtClean="0"/>
              <a:t>SaaS businesses have to suffer through a cash flow trough </a:t>
            </a:r>
          </a:p>
          <a:p>
            <a:pPr lvl="1"/>
            <a:r>
              <a:rPr lang="en-US" dirty="0" smtClean="0"/>
              <a:t>because they need to invest in up front sales and marketing costs to acquire their customers</a:t>
            </a:r>
          </a:p>
          <a:p>
            <a:pPr lvl="1"/>
            <a:r>
              <a:rPr lang="en-US" dirty="0" smtClean="0"/>
              <a:t>But only get their return on that investment over a long period of time</a:t>
            </a:r>
          </a:p>
          <a:p>
            <a:r>
              <a:rPr lang="en-US" dirty="0" smtClean="0"/>
              <a:t>Shows the comparison between monthly payments versus customers paying for a full year in advance.</a:t>
            </a:r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69367724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2100" y="1676400"/>
            <a:ext cx="8559800" cy="3962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What happens if </a:t>
            </a:r>
            <a:r>
              <a:rPr lang="en-US" dirty="0" smtClean="0"/>
              <a:t>you don’t </a:t>
            </a:r>
            <a:r>
              <a:rPr lang="en-US" dirty="0"/>
              <a:t>keep hiring new sales people?</a:t>
            </a:r>
          </a:p>
        </p:txBody>
      </p:sp>
      <p:sp>
        <p:nvSpPr>
          <p:cNvPr id="6" name="Line Callout 1 5"/>
          <p:cNvSpPr/>
          <p:nvPr/>
        </p:nvSpPr>
        <p:spPr>
          <a:xfrm>
            <a:off x="6934200" y="2209244"/>
            <a:ext cx="1066800" cy="609600"/>
          </a:xfrm>
          <a:prstGeom prst="borderCallout1">
            <a:avLst>
              <a:gd name="adj1" fmla="val 16560"/>
              <a:gd name="adj2" fmla="val -6162"/>
              <a:gd name="adj3" fmla="val 66513"/>
              <a:gd name="adj4" fmla="val -98470"/>
            </a:avLst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Very little impact from churn</a:t>
            </a:r>
            <a:endParaRPr lang="en-US" sz="1200" dirty="0"/>
          </a:p>
        </p:txBody>
      </p:sp>
      <p:sp>
        <p:nvSpPr>
          <p:cNvPr id="7" name="Line Callout 1 6"/>
          <p:cNvSpPr/>
          <p:nvPr/>
        </p:nvSpPr>
        <p:spPr>
          <a:xfrm>
            <a:off x="6400800" y="4114800"/>
            <a:ext cx="1676400" cy="762000"/>
          </a:xfrm>
          <a:prstGeom prst="borderCallout1">
            <a:avLst>
              <a:gd name="adj1" fmla="val 4516"/>
              <a:gd name="adj2" fmla="val 105204"/>
              <a:gd name="adj3" fmla="val -53925"/>
              <a:gd name="adj4" fmla="val 129039"/>
            </a:avLst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Monthly churn becomes a bigger negative factor</a:t>
            </a:r>
            <a:br>
              <a:rPr lang="en-US" sz="1200" dirty="0" smtClean="0"/>
            </a:br>
            <a:r>
              <a:rPr lang="en-US" sz="1200" dirty="0" smtClean="0"/>
              <a:t> as MRR grows</a:t>
            </a:r>
            <a:endParaRPr lang="en-US" sz="1200" dirty="0"/>
          </a:p>
        </p:txBody>
      </p:sp>
      <p:sp>
        <p:nvSpPr>
          <p:cNvPr id="12" name="TextBox 11"/>
          <p:cNvSpPr txBox="1"/>
          <p:nvPr/>
        </p:nvSpPr>
        <p:spPr>
          <a:xfrm>
            <a:off x="191242" y="5791200"/>
            <a:ext cx="8800358" cy="923330"/>
          </a:xfrm>
          <a:prstGeom prst="rect">
            <a:avLst/>
          </a:prstGeom>
          <a:effectLst>
            <a:outerShdw blurRad="40000" dist="23000" dir="5400000" rotWithShape="0">
              <a:srgbClr val="000000">
                <a:alpha val="35000"/>
              </a:srgbClr>
            </a:outerShdw>
            <a:softEdge rad="63500"/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wrap="none" lIns="182880" tIns="182880" rIns="182880" bIns="182880" rtlCol="0" anchor="ctr" anchorCtr="0">
            <a:noAutofit/>
          </a:bodyPr>
          <a:lstStyle/>
          <a:p>
            <a:pPr marL="285750" indent="-285750" algn="ctr">
              <a:buFont typeface="Arial" pitchFamily="34" charset="0"/>
              <a:buChar char="•"/>
            </a:pPr>
            <a:r>
              <a:rPr lang="en-US" dirty="0" smtClean="0"/>
              <a:t>The business still keeps growing, but at a slower, slightly declining rate</a:t>
            </a:r>
          </a:p>
        </p:txBody>
      </p:sp>
    </p:spTree>
    <p:extLst>
      <p:ext uri="{BB962C8B-B14F-4D97-AF65-F5344CB8AC3E}">
        <p14:creationId xmlns:p14="http://schemas.microsoft.com/office/powerpoint/2010/main" val="392626668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Comparison: hiring one versus two sales people per month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48621681"/>
              </p:ext>
            </p:extLst>
          </p:nvPr>
        </p:nvGraphicFramePr>
        <p:xfrm>
          <a:off x="381000" y="1905000"/>
          <a:ext cx="4075509" cy="3733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196416294"/>
              </p:ext>
            </p:extLst>
          </p:nvPr>
        </p:nvGraphicFramePr>
        <p:xfrm>
          <a:off x="4724400" y="1905000"/>
          <a:ext cx="4075509" cy="3733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91242" y="5791200"/>
            <a:ext cx="8800358" cy="923330"/>
          </a:xfrm>
          <a:prstGeom prst="rect">
            <a:avLst/>
          </a:prstGeom>
          <a:effectLst>
            <a:outerShdw blurRad="40000" dist="23000" dir="5400000" rotWithShape="0">
              <a:srgbClr val="000000">
                <a:alpha val="35000"/>
              </a:srgbClr>
            </a:outerShdw>
            <a:softEdge rad="63500"/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wrap="none" lIns="182880" tIns="182880" rIns="182880" bIns="182880" rtlCol="0" anchor="ctr" anchorCtr="0">
            <a:noAutofit/>
          </a:bodyPr>
          <a:lstStyle/>
          <a:p>
            <a:pPr marL="285750" indent="-285750" algn="ctr">
              <a:buFont typeface="Arial" pitchFamily="34" charset="0"/>
              <a:buChar char="•"/>
            </a:pPr>
            <a:r>
              <a:rPr lang="en-US" dirty="0" smtClean="0"/>
              <a:t>Not surprisingly, MRR and Growth in MRR directly correlate to sales hiring rate</a:t>
            </a:r>
          </a:p>
        </p:txBody>
      </p:sp>
    </p:spTree>
    <p:extLst>
      <p:ext uri="{BB962C8B-B14F-4D97-AF65-F5344CB8AC3E}">
        <p14:creationId xmlns:p14="http://schemas.microsoft.com/office/powerpoint/2010/main" val="324818783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Comparison: hiring one versus two sales people per month</a:t>
            </a:r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43135782"/>
              </p:ext>
            </p:extLst>
          </p:nvPr>
        </p:nvGraphicFramePr>
        <p:xfrm>
          <a:off x="152400" y="1828800"/>
          <a:ext cx="3762235" cy="380404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30724191"/>
              </p:ext>
            </p:extLst>
          </p:nvPr>
        </p:nvGraphicFramePr>
        <p:xfrm>
          <a:off x="4419600" y="1828800"/>
          <a:ext cx="4186237" cy="380404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Line Callout 1 4"/>
          <p:cNvSpPr/>
          <p:nvPr/>
        </p:nvSpPr>
        <p:spPr>
          <a:xfrm>
            <a:off x="2133600" y="5791200"/>
            <a:ext cx="1580871" cy="685800"/>
          </a:xfrm>
          <a:prstGeom prst="borderCallout1">
            <a:avLst>
              <a:gd name="adj1" fmla="val -11694"/>
              <a:gd name="adj2" fmla="val 65445"/>
              <a:gd name="adj3" fmla="val -213992"/>
              <a:gd name="adj4" fmla="val 37322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The time to breakeven remains the same</a:t>
            </a:r>
            <a:endParaRPr lang="en-US" sz="1400" dirty="0"/>
          </a:p>
        </p:txBody>
      </p:sp>
      <p:sp>
        <p:nvSpPr>
          <p:cNvPr id="6" name="Line Callout 1 5"/>
          <p:cNvSpPr/>
          <p:nvPr/>
        </p:nvSpPr>
        <p:spPr>
          <a:xfrm>
            <a:off x="4724400" y="5867400"/>
            <a:ext cx="1580871" cy="685800"/>
          </a:xfrm>
          <a:prstGeom prst="borderCallout1">
            <a:avLst>
              <a:gd name="adj1" fmla="val -14898"/>
              <a:gd name="adj2" fmla="val 80161"/>
              <a:gd name="adj3" fmla="val -181905"/>
              <a:gd name="adj4" fmla="val 148348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The </a:t>
            </a:r>
            <a:r>
              <a:rPr lang="en-US" sz="1400" dirty="0" smtClean="0"/>
              <a:t>cash flow trough </a:t>
            </a:r>
            <a:r>
              <a:rPr lang="en-US" sz="1400" dirty="0" smtClean="0"/>
              <a:t>is halved</a:t>
            </a:r>
            <a:endParaRPr lang="en-US" sz="1400" dirty="0"/>
          </a:p>
        </p:txBody>
      </p:sp>
      <p:sp>
        <p:nvSpPr>
          <p:cNvPr id="8" name="Line Callout 2 7"/>
          <p:cNvSpPr/>
          <p:nvPr/>
        </p:nvSpPr>
        <p:spPr>
          <a:xfrm>
            <a:off x="6477000" y="5867400"/>
            <a:ext cx="2133600" cy="685800"/>
          </a:xfrm>
          <a:prstGeom prst="borderCallout2">
            <a:avLst>
              <a:gd name="adj1" fmla="val 13884"/>
              <a:gd name="adj2" fmla="val 103659"/>
              <a:gd name="adj3" fmla="val 12911"/>
              <a:gd name="adj4" fmla="val 111904"/>
              <a:gd name="adj5" fmla="val -362429"/>
              <a:gd name="adj6" fmla="val 94150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Not adequately shown, but the acceleration after breakeven is also </a:t>
            </a:r>
            <a:r>
              <a:rPr lang="en-US" sz="1400" dirty="0" smtClean="0"/>
              <a:t>halved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96355394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What’s the blocker to faster growth?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0060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Usually it is the rate at which you can grow leads</a:t>
            </a:r>
          </a:p>
          <a:p>
            <a:pPr lvl="1"/>
            <a:r>
              <a:rPr lang="en-US" dirty="0" smtClean="0"/>
              <a:t>Typically each lead source maxes out</a:t>
            </a:r>
          </a:p>
          <a:p>
            <a:pPr lvl="1"/>
            <a:r>
              <a:rPr lang="en-US" dirty="0" smtClean="0"/>
              <a:t>Adding new lead sources often means paying more per lead</a:t>
            </a:r>
          </a:p>
          <a:p>
            <a:pPr lvl="1"/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pPr marL="457200" lvl="1" indent="0">
              <a:buNone/>
            </a:pPr>
            <a:endParaRPr lang="en-US" dirty="0"/>
          </a:p>
          <a:p>
            <a:pPr marL="457200" lvl="1" indent="0">
              <a:buNone/>
            </a:pPr>
            <a:endParaRPr lang="en-US" dirty="0" smtClean="0"/>
          </a:p>
          <a:p>
            <a:r>
              <a:rPr lang="en-US" dirty="0" smtClean="0"/>
              <a:t>Another blocker:</a:t>
            </a:r>
          </a:p>
          <a:p>
            <a:pPr lvl="1"/>
            <a:r>
              <a:rPr lang="en-US" dirty="0" smtClean="0"/>
              <a:t>The rate at which you can hire and train really high quality sales people</a:t>
            </a:r>
            <a:endParaRPr lang="en-US" dirty="0"/>
          </a:p>
        </p:txBody>
      </p:sp>
      <p:grpSp>
        <p:nvGrpSpPr>
          <p:cNvPr id="14" name="Group 13"/>
          <p:cNvGrpSpPr/>
          <p:nvPr/>
        </p:nvGrpSpPr>
        <p:grpSpPr>
          <a:xfrm>
            <a:off x="4483512" y="3142008"/>
            <a:ext cx="3263835" cy="1899139"/>
            <a:chOff x="762000" y="1447800"/>
            <a:chExt cx="8128693" cy="4876800"/>
          </a:xfrm>
        </p:grpSpPr>
        <p:sp>
          <p:nvSpPr>
            <p:cNvPr id="4" name="Rectangle 3"/>
            <p:cNvSpPr/>
            <p:nvPr/>
          </p:nvSpPr>
          <p:spPr>
            <a:xfrm>
              <a:off x="762000" y="1447800"/>
              <a:ext cx="7924800" cy="487680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50" dirty="0"/>
            </a:p>
          </p:txBody>
        </p:sp>
        <p:cxnSp>
          <p:nvCxnSpPr>
            <p:cNvPr id="5" name="Straight Arrow Connector 4"/>
            <p:cNvCxnSpPr/>
            <p:nvPr/>
          </p:nvCxnSpPr>
          <p:spPr>
            <a:xfrm flipV="1">
              <a:off x="1143000" y="1828800"/>
              <a:ext cx="0" cy="4114800"/>
            </a:xfrm>
            <a:prstGeom prst="straightConnector1">
              <a:avLst/>
            </a:prstGeom>
            <a:ln w="28575"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Straight Arrow Connector 5"/>
            <p:cNvCxnSpPr/>
            <p:nvPr/>
          </p:nvCxnSpPr>
          <p:spPr>
            <a:xfrm>
              <a:off x="1143000" y="5943600"/>
              <a:ext cx="7086600" cy="0"/>
            </a:xfrm>
            <a:prstGeom prst="straightConnector1">
              <a:avLst/>
            </a:prstGeom>
            <a:ln w="28575"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" name="Freeform 6"/>
            <p:cNvSpPr/>
            <p:nvPr/>
          </p:nvSpPr>
          <p:spPr>
            <a:xfrm>
              <a:off x="4572000" y="2209800"/>
              <a:ext cx="3276602" cy="1601868"/>
            </a:xfrm>
            <a:custGeom>
              <a:avLst/>
              <a:gdLst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  <a:gd name="connsiteX0" fmla="*/ 238039 w 7292936"/>
                <a:gd name="connsiteY0" fmla="*/ 1660530 h 1680553"/>
                <a:gd name="connsiteX1" fmla="*/ 2180305 w 7292936"/>
                <a:gd name="connsiteY1" fmla="*/ 392384 h 1680553"/>
                <a:gd name="connsiteX2" fmla="*/ 7279587 w 7292936"/>
                <a:gd name="connsiteY2" fmla="*/ 78685 h 1680553"/>
                <a:gd name="connsiteX3" fmla="*/ 7292936 w 7292936"/>
                <a:gd name="connsiteY3" fmla="*/ 1680553 h 1680553"/>
                <a:gd name="connsiteX4" fmla="*/ 238039 w 7292936"/>
                <a:gd name="connsiteY4" fmla="*/ 1660530 h 1680553"/>
                <a:gd name="connsiteX0" fmla="*/ 0 w 7054897"/>
                <a:gd name="connsiteY0" fmla="*/ 1660530 h 1680553"/>
                <a:gd name="connsiteX1" fmla="*/ 1942266 w 7054897"/>
                <a:gd name="connsiteY1" fmla="*/ 392384 h 1680553"/>
                <a:gd name="connsiteX2" fmla="*/ 7041548 w 7054897"/>
                <a:gd name="connsiteY2" fmla="*/ 78685 h 1680553"/>
                <a:gd name="connsiteX3" fmla="*/ 7054897 w 7054897"/>
                <a:gd name="connsiteY3" fmla="*/ 1680553 h 1680553"/>
                <a:gd name="connsiteX4" fmla="*/ 0 w 7054897"/>
                <a:gd name="connsiteY4" fmla="*/ 1660530 h 1680553"/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  <a:gd name="connsiteX0" fmla="*/ 0 w 7054897"/>
                <a:gd name="connsiteY0" fmla="*/ 1581845 h 1601868"/>
                <a:gd name="connsiteX1" fmla="*/ 2574582 w 7054897"/>
                <a:gd name="connsiteY1" fmla="*/ 373770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054897" h="1601868">
                  <a:moveTo>
                    <a:pt x="0" y="1581845"/>
                  </a:moveTo>
                  <a:cubicBezTo>
                    <a:pt x="611046" y="899938"/>
                    <a:pt x="1400991" y="637411"/>
                    <a:pt x="2574582" y="373770"/>
                  </a:cubicBezTo>
                  <a:cubicBezTo>
                    <a:pt x="3748173" y="110129"/>
                    <a:pt x="6090962" y="25585"/>
                    <a:pt x="7041548" y="0"/>
                  </a:cubicBezTo>
                  <a:lnTo>
                    <a:pt x="7054897" y="1601868"/>
                  </a:lnTo>
                  <a:lnTo>
                    <a:pt x="0" y="1581845"/>
                  </a:lnTo>
                  <a:close/>
                </a:path>
              </a:pathLst>
            </a:custGeom>
          </p:spPr>
          <p:style>
            <a:lnRef idx="0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 smtClean="0"/>
                <a:t>Source C</a:t>
              </a:r>
              <a:endParaRPr lang="en-US" sz="1200" dirty="0"/>
            </a:p>
          </p:txBody>
        </p:sp>
        <p:sp>
          <p:nvSpPr>
            <p:cNvPr id="8" name="Freeform 7"/>
            <p:cNvSpPr/>
            <p:nvPr/>
          </p:nvSpPr>
          <p:spPr>
            <a:xfrm>
              <a:off x="2590801" y="3276600"/>
              <a:ext cx="5257800" cy="1601868"/>
            </a:xfrm>
            <a:custGeom>
              <a:avLst/>
              <a:gdLst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  <a:gd name="connsiteX0" fmla="*/ 238039 w 7292936"/>
                <a:gd name="connsiteY0" fmla="*/ 1660530 h 1680553"/>
                <a:gd name="connsiteX1" fmla="*/ 2180305 w 7292936"/>
                <a:gd name="connsiteY1" fmla="*/ 392384 h 1680553"/>
                <a:gd name="connsiteX2" fmla="*/ 7279587 w 7292936"/>
                <a:gd name="connsiteY2" fmla="*/ 78685 h 1680553"/>
                <a:gd name="connsiteX3" fmla="*/ 7292936 w 7292936"/>
                <a:gd name="connsiteY3" fmla="*/ 1680553 h 1680553"/>
                <a:gd name="connsiteX4" fmla="*/ 238039 w 7292936"/>
                <a:gd name="connsiteY4" fmla="*/ 1660530 h 1680553"/>
                <a:gd name="connsiteX0" fmla="*/ 0 w 7054897"/>
                <a:gd name="connsiteY0" fmla="*/ 1660530 h 1680553"/>
                <a:gd name="connsiteX1" fmla="*/ 1942266 w 7054897"/>
                <a:gd name="connsiteY1" fmla="*/ 392384 h 1680553"/>
                <a:gd name="connsiteX2" fmla="*/ 7041548 w 7054897"/>
                <a:gd name="connsiteY2" fmla="*/ 78685 h 1680553"/>
                <a:gd name="connsiteX3" fmla="*/ 7054897 w 7054897"/>
                <a:gd name="connsiteY3" fmla="*/ 1680553 h 1680553"/>
                <a:gd name="connsiteX4" fmla="*/ 0 w 7054897"/>
                <a:gd name="connsiteY4" fmla="*/ 1660530 h 1680553"/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054897" h="1601868">
                  <a:moveTo>
                    <a:pt x="0" y="1581845"/>
                  </a:moveTo>
                  <a:cubicBezTo>
                    <a:pt x="611046" y="899938"/>
                    <a:pt x="768675" y="577340"/>
                    <a:pt x="1942266" y="313699"/>
                  </a:cubicBezTo>
                  <a:cubicBezTo>
                    <a:pt x="3115857" y="50058"/>
                    <a:pt x="6090962" y="25585"/>
                    <a:pt x="7041548" y="0"/>
                  </a:cubicBezTo>
                  <a:lnTo>
                    <a:pt x="7054897" y="1601868"/>
                  </a:lnTo>
                  <a:lnTo>
                    <a:pt x="0" y="1581845"/>
                  </a:lnTo>
                  <a:close/>
                </a:path>
              </a:pathLst>
            </a:custGeom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 smtClean="0"/>
                <a:t>Source B</a:t>
              </a:r>
              <a:endParaRPr lang="en-US" sz="1200" dirty="0"/>
            </a:p>
          </p:txBody>
        </p:sp>
        <p:sp>
          <p:nvSpPr>
            <p:cNvPr id="9" name="Freeform 8"/>
            <p:cNvSpPr/>
            <p:nvPr/>
          </p:nvSpPr>
          <p:spPr>
            <a:xfrm>
              <a:off x="1154681" y="4270537"/>
              <a:ext cx="6693919" cy="1601868"/>
            </a:xfrm>
            <a:custGeom>
              <a:avLst/>
              <a:gdLst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  <a:gd name="connsiteX0" fmla="*/ 238039 w 7292936"/>
                <a:gd name="connsiteY0" fmla="*/ 1660530 h 1680553"/>
                <a:gd name="connsiteX1" fmla="*/ 2180305 w 7292936"/>
                <a:gd name="connsiteY1" fmla="*/ 392384 h 1680553"/>
                <a:gd name="connsiteX2" fmla="*/ 7279587 w 7292936"/>
                <a:gd name="connsiteY2" fmla="*/ 78685 h 1680553"/>
                <a:gd name="connsiteX3" fmla="*/ 7292936 w 7292936"/>
                <a:gd name="connsiteY3" fmla="*/ 1680553 h 1680553"/>
                <a:gd name="connsiteX4" fmla="*/ 238039 w 7292936"/>
                <a:gd name="connsiteY4" fmla="*/ 1660530 h 1680553"/>
                <a:gd name="connsiteX0" fmla="*/ 0 w 7054897"/>
                <a:gd name="connsiteY0" fmla="*/ 1660530 h 1680553"/>
                <a:gd name="connsiteX1" fmla="*/ 1942266 w 7054897"/>
                <a:gd name="connsiteY1" fmla="*/ 392384 h 1680553"/>
                <a:gd name="connsiteX2" fmla="*/ 7041548 w 7054897"/>
                <a:gd name="connsiteY2" fmla="*/ 78685 h 1680553"/>
                <a:gd name="connsiteX3" fmla="*/ 7054897 w 7054897"/>
                <a:gd name="connsiteY3" fmla="*/ 1680553 h 1680553"/>
                <a:gd name="connsiteX4" fmla="*/ 0 w 7054897"/>
                <a:gd name="connsiteY4" fmla="*/ 1660530 h 1680553"/>
                <a:gd name="connsiteX0" fmla="*/ 0 w 7054897"/>
                <a:gd name="connsiteY0" fmla="*/ 1581845 h 1601868"/>
                <a:gd name="connsiteX1" fmla="*/ 1942266 w 7054897"/>
                <a:gd name="connsiteY1" fmla="*/ 313699 h 1601868"/>
                <a:gd name="connsiteX2" fmla="*/ 7041548 w 7054897"/>
                <a:gd name="connsiteY2" fmla="*/ 0 h 1601868"/>
                <a:gd name="connsiteX3" fmla="*/ 7054897 w 7054897"/>
                <a:gd name="connsiteY3" fmla="*/ 1601868 h 1601868"/>
                <a:gd name="connsiteX4" fmla="*/ 0 w 7054897"/>
                <a:gd name="connsiteY4" fmla="*/ 1581845 h 1601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054897" h="1601868">
                  <a:moveTo>
                    <a:pt x="0" y="1581845"/>
                  </a:moveTo>
                  <a:cubicBezTo>
                    <a:pt x="611046" y="899938"/>
                    <a:pt x="768675" y="577340"/>
                    <a:pt x="1942266" y="313699"/>
                  </a:cubicBezTo>
                  <a:cubicBezTo>
                    <a:pt x="3115857" y="50058"/>
                    <a:pt x="6090962" y="25585"/>
                    <a:pt x="7041548" y="0"/>
                  </a:cubicBezTo>
                  <a:lnTo>
                    <a:pt x="7054897" y="1601868"/>
                  </a:lnTo>
                  <a:lnTo>
                    <a:pt x="0" y="1581845"/>
                  </a:lnTo>
                  <a:close/>
                </a:path>
              </a:pathLst>
            </a:custGeom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dirty="0" smtClean="0"/>
                <a:t>Source A</a:t>
              </a:r>
              <a:endParaRPr lang="en-US" sz="1200" dirty="0"/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1142999" y="1600200"/>
              <a:ext cx="1346216" cy="71130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 smtClean="0"/>
                <a:t>Leads</a:t>
              </a:r>
              <a:endParaRPr lang="en-US" sz="1200" dirty="0"/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7656262" y="5244998"/>
              <a:ext cx="1234431" cy="71130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 smtClean="0"/>
                <a:t>Time</a:t>
              </a:r>
              <a:endParaRPr lang="en-US" sz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195128126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828800" y="3303296"/>
            <a:ext cx="6096000" cy="304800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Personal Lesson Learned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Once you have a repeatable, scalable sales model:</a:t>
            </a:r>
          </a:p>
          <a:p>
            <a:pPr lvl="1"/>
            <a:r>
              <a:rPr lang="en-US" dirty="0" smtClean="0"/>
              <a:t>Grow as fast as you can</a:t>
            </a:r>
          </a:p>
          <a:p>
            <a:pPr lvl="2"/>
            <a:r>
              <a:rPr lang="en-US" dirty="0" smtClean="0"/>
              <a:t>Grab market leadership position</a:t>
            </a:r>
          </a:p>
          <a:p>
            <a:pPr lvl="1"/>
            <a:r>
              <a:rPr lang="en-US" dirty="0" smtClean="0"/>
              <a:t>Limited by:</a:t>
            </a:r>
          </a:p>
          <a:p>
            <a:pPr lvl="2"/>
            <a:r>
              <a:rPr lang="en-US" dirty="0" smtClean="0"/>
              <a:t>Available capital</a:t>
            </a:r>
          </a:p>
          <a:p>
            <a:pPr lvl="3"/>
            <a:r>
              <a:rPr lang="en-US" dirty="0" smtClean="0">
                <a:solidFill>
                  <a:schemeClr val="bg1"/>
                </a:solidFill>
              </a:rPr>
              <a:t>But capital and/or debt are easy to raise when your model works</a:t>
            </a:r>
          </a:p>
          <a:p>
            <a:pPr lvl="2"/>
            <a:r>
              <a:rPr lang="en-US" dirty="0" smtClean="0"/>
              <a:t>Growth in lead generation</a:t>
            </a:r>
          </a:p>
          <a:p>
            <a:pPr lvl="2"/>
            <a:r>
              <a:rPr lang="en-US" dirty="0" smtClean="0"/>
              <a:t>Ability to hire and train great quality sales people</a:t>
            </a:r>
          </a:p>
          <a:p>
            <a:endParaRPr lang="en-US" dirty="0"/>
          </a:p>
          <a:p>
            <a:r>
              <a:rPr lang="en-US" dirty="0" smtClean="0"/>
              <a:t>What’s the worst that can happen?</a:t>
            </a:r>
          </a:p>
          <a:p>
            <a:pPr lvl="1"/>
            <a:r>
              <a:rPr lang="en-US" dirty="0" smtClean="0"/>
              <a:t>You hire too fast and the sales model starts to break</a:t>
            </a:r>
          </a:p>
          <a:p>
            <a:pPr lvl="1"/>
            <a:r>
              <a:rPr lang="en-US" dirty="0" smtClean="0"/>
              <a:t>Solution: simply stop hiring and let the model catch up</a:t>
            </a:r>
          </a:p>
          <a:p>
            <a:pPr lvl="1"/>
            <a:endParaRPr lang="en-US" dirty="0" smtClean="0"/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182646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happens if we collect a year’s payment in advance?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66020222"/>
              </p:ext>
            </p:extLst>
          </p:nvPr>
        </p:nvGraphicFramePr>
        <p:xfrm>
          <a:off x="152400" y="1828800"/>
          <a:ext cx="4114800" cy="419695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4662397"/>
              </p:ext>
            </p:extLst>
          </p:nvPr>
        </p:nvGraphicFramePr>
        <p:xfrm>
          <a:off x="4800600" y="1840707"/>
          <a:ext cx="4114800" cy="419695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2869292" y="2819400"/>
            <a:ext cx="1321708" cy="307777"/>
          </a:xfrm>
          <a:prstGeom prst="rect">
            <a:avLst/>
          </a:prstGeom>
          <a:effectLst>
            <a:outerShdw blurRad="40000" dist="20000" dir="5400000" rotWithShape="0">
              <a:srgbClr val="000000">
                <a:alpha val="38000"/>
              </a:srgbClr>
            </a:outerShdw>
            <a:softEdge rad="63500"/>
          </a:effectLst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pPr algn="ctr"/>
            <a:r>
              <a:rPr lang="en-US" sz="1400" dirty="0" smtClean="0"/>
              <a:t>Year in advance</a:t>
            </a:r>
            <a:endParaRPr lang="en-US" sz="1400" dirty="0"/>
          </a:p>
        </p:txBody>
      </p:sp>
      <p:sp>
        <p:nvSpPr>
          <p:cNvPr id="7" name="TextBox 6"/>
          <p:cNvSpPr txBox="1"/>
          <p:nvPr/>
        </p:nvSpPr>
        <p:spPr>
          <a:xfrm>
            <a:off x="3127663" y="3733800"/>
            <a:ext cx="804965" cy="307777"/>
          </a:xfrm>
          <a:prstGeom prst="rect">
            <a:avLst/>
          </a:prstGeom>
          <a:effectLst>
            <a:outerShdw blurRad="40000" dist="20000" dir="5400000" rotWithShape="0">
              <a:srgbClr val="000000">
                <a:alpha val="38000"/>
              </a:srgbClr>
            </a:outerShdw>
            <a:softEdge rad="63500"/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pPr algn="ctr"/>
            <a:r>
              <a:rPr lang="en-US" sz="1400" dirty="0" smtClean="0"/>
              <a:t>Monthly</a:t>
            </a:r>
            <a:endParaRPr lang="en-US" sz="1400" dirty="0"/>
          </a:p>
        </p:txBody>
      </p:sp>
      <p:sp>
        <p:nvSpPr>
          <p:cNvPr id="8" name="TextBox 7"/>
          <p:cNvSpPr txBox="1"/>
          <p:nvPr/>
        </p:nvSpPr>
        <p:spPr>
          <a:xfrm>
            <a:off x="7056829" y="3048000"/>
            <a:ext cx="1321708" cy="307777"/>
          </a:xfrm>
          <a:prstGeom prst="rect">
            <a:avLst/>
          </a:prstGeom>
          <a:effectLst>
            <a:outerShdw blurRad="40000" dist="20000" dir="5400000" rotWithShape="0">
              <a:srgbClr val="000000">
                <a:alpha val="38000"/>
              </a:srgbClr>
            </a:outerShdw>
            <a:softEdge rad="63500"/>
          </a:effectLst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pPr algn="ctr"/>
            <a:r>
              <a:rPr lang="en-US" sz="1400" dirty="0" smtClean="0"/>
              <a:t>Year in advance</a:t>
            </a:r>
            <a:endParaRPr lang="en-US" sz="1400" dirty="0"/>
          </a:p>
        </p:txBody>
      </p:sp>
      <p:sp>
        <p:nvSpPr>
          <p:cNvPr id="9" name="TextBox 8"/>
          <p:cNvSpPr txBox="1"/>
          <p:nvPr/>
        </p:nvSpPr>
        <p:spPr>
          <a:xfrm>
            <a:off x="7848600" y="4495800"/>
            <a:ext cx="804965" cy="307777"/>
          </a:xfrm>
          <a:prstGeom prst="rect">
            <a:avLst/>
          </a:prstGeom>
          <a:effectLst>
            <a:outerShdw blurRad="40000" dist="20000" dir="5400000" rotWithShape="0">
              <a:srgbClr val="000000">
                <a:alpha val="38000"/>
              </a:srgbClr>
            </a:outerShdw>
            <a:softEdge rad="63500"/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pPr algn="ctr"/>
            <a:r>
              <a:rPr lang="en-US" sz="1400" dirty="0" smtClean="0"/>
              <a:t>Monthly</a:t>
            </a:r>
            <a:endParaRPr lang="en-US" sz="1400" dirty="0"/>
          </a:p>
        </p:txBody>
      </p:sp>
      <p:sp>
        <p:nvSpPr>
          <p:cNvPr id="10" name="Line Callout 1 9"/>
          <p:cNvSpPr/>
          <p:nvPr/>
        </p:nvSpPr>
        <p:spPr>
          <a:xfrm>
            <a:off x="7056830" y="6019800"/>
            <a:ext cx="1763042" cy="609600"/>
          </a:xfrm>
          <a:prstGeom prst="borderCallout1">
            <a:avLst>
              <a:gd name="adj1" fmla="val -7528"/>
              <a:gd name="adj2" fmla="val 20859"/>
              <a:gd name="adj3" fmla="val -81138"/>
              <a:gd name="adj4" fmla="val 9161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Getting paid a year in advance eliminates the cash flow trough</a:t>
            </a:r>
            <a:endParaRPr lang="en-US" sz="1400" dirty="0"/>
          </a:p>
        </p:txBody>
      </p:sp>
      <p:cxnSp>
        <p:nvCxnSpPr>
          <p:cNvPr id="12" name="Straight Connector 11"/>
          <p:cNvCxnSpPr/>
          <p:nvPr/>
        </p:nvCxnSpPr>
        <p:spPr>
          <a:xfrm flipH="1" flipV="1">
            <a:off x="7162800" y="4803577"/>
            <a:ext cx="457200" cy="1140023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2529804" y="1447800"/>
            <a:ext cx="36870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Looking at an individual sales person</a:t>
            </a:r>
            <a:endParaRPr lang="en-US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98900796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happens if we collect a year’s payment in advance?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14616830"/>
              </p:ext>
            </p:extLst>
          </p:nvPr>
        </p:nvGraphicFramePr>
        <p:xfrm>
          <a:off x="4800600" y="2438400"/>
          <a:ext cx="3707607" cy="41445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68458103"/>
              </p:ext>
            </p:extLst>
          </p:nvPr>
        </p:nvGraphicFramePr>
        <p:xfrm>
          <a:off x="609600" y="2408634"/>
          <a:ext cx="3531394" cy="41445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Line Callout 1 4"/>
          <p:cNvSpPr/>
          <p:nvPr/>
        </p:nvSpPr>
        <p:spPr>
          <a:xfrm>
            <a:off x="5791200" y="3581400"/>
            <a:ext cx="1653178" cy="1066800"/>
          </a:xfrm>
          <a:prstGeom prst="borderCallout1">
            <a:avLst>
              <a:gd name="adj1" fmla="val 40647"/>
              <a:gd name="adj2" fmla="val 104877"/>
              <a:gd name="adj3" fmla="val 6586"/>
              <a:gd name="adj4" fmla="val 146716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Eliminates the cash flow trough, and means $35m more cash in this scenario</a:t>
            </a:r>
            <a:endParaRPr lang="en-US" sz="1400" dirty="0"/>
          </a:p>
        </p:txBody>
      </p:sp>
      <p:sp>
        <p:nvSpPr>
          <p:cNvPr id="10" name="TextBox 9"/>
          <p:cNvSpPr txBox="1"/>
          <p:nvPr/>
        </p:nvSpPr>
        <p:spPr>
          <a:xfrm>
            <a:off x="627419" y="1688068"/>
            <a:ext cx="74918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Looking at the whole company picture when hiring 2 sales people per month</a:t>
            </a:r>
            <a:endParaRPr lang="en-US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09140453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Lesson Learned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Look for ways to get customers to pay in advance</a:t>
            </a:r>
          </a:p>
          <a:p>
            <a:pPr lvl="1"/>
            <a:r>
              <a:rPr lang="en-US" dirty="0" smtClean="0"/>
              <a:t>Depending on the cost of your capital, this can be worth fairly large discounts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862080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 of lowering Churn</a:t>
            </a:r>
            <a:endParaRPr lang="en-US" dirty="0"/>
          </a:p>
        </p:txBody>
      </p:sp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47632273"/>
              </p:ext>
            </p:extLst>
          </p:nvPr>
        </p:nvGraphicFramePr>
        <p:xfrm>
          <a:off x="419101" y="1371600"/>
          <a:ext cx="3733800" cy="42052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61598999"/>
              </p:ext>
            </p:extLst>
          </p:nvPr>
        </p:nvGraphicFramePr>
        <p:xfrm>
          <a:off x="4914901" y="1371600"/>
          <a:ext cx="3619499" cy="42052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91242" y="5791200"/>
            <a:ext cx="8800358" cy="923330"/>
          </a:xfrm>
          <a:prstGeom prst="rect">
            <a:avLst/>
          </a:prstGeom>
          <a:effectLst>
            <a:outerShdw blurRad="40000" dist="23000" dir="5400000" rotWithShape="0">
              <a:srgbClr val="000000">
                <a:alpha val="35000"/>
              </a:srgbClr>
            </a:outerShdw>
            <a:softEdge rad="63500"/>
          </a:effectLst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wrap="none" lIns="182880" tIns="182880" rIns="182880" bIns="182880" rtlCol="0" anchor="ctr" anchorCtr="0">
            <a:noAutofit/>
          </a:bodyPr>
          <a:lstStyle/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Impact of lower churn rate is felt more heavily in the later years, as expected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It has a significant impact on the long term profitability of the business</a:t>
            </a:r>
          </a:p>
        </p:txBody>
      </p:sp>
    </p:spTree>
    <p:extLst>
      <p:ext uri="{BB962C8B-B14F-4D97-AF65-F5344CB8AC3E}">
        <p14:creationId xmlns:p14="http://schemas.microsoft.com/office/powerpoint/2010/main" val="113344548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way to get to negative Churn</a:t>
            </a:r>
            <a:endParaRPr lang="en-US" dirty="0"/>
          </a:p>
        </p:txBody>
      </p:sp>
      <p:sp>
        <p:nvSpPr>
          <p:cNvPr id="5" name="Trapezoid 4"/>
          <p:cNvSpPr/>
          <p:nvPr/>
        </p:nvSpPr>
        <p:spPr>
          <a:xfrm flipV="1">
            <a:off x="1066800" y="1600200"/>
            <a:ext cx="28956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Trapezoid 5"/>
          <p:cNvSpPr/>
          <p:nvPr/>
        </p:nvSpPr>
        <p:spPr>
          <a:xfrm flipV="1">
            <a:off x="1298181" y="2519050"/>
            <a:ext cx="2435619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Trapezoid 6"/>
          <p:cNvSpPr/>
          <p:nvPr/>
        </p:nvSpPr>
        <p:spPr>
          <a:xfrm flipV="1">
            <a:off x="1524000" y="3429000"/>
            <a:ext cx="19812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8" name="Trapezoid 7"/>
          <p:cNvSpPr/>
          <p:nvPr/>
        </p:nvSpPr>
        <p:spPr>
          <a:xfrm flipV="1">
            <a:off x="1752600" y="4343400"/>
            <a:ext cx="1524000" cy="762000"/>
          </a:xfrm>
          <a:prstGeom prst="trapezoi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Trapezoid 8"/>
          <p:cNvSpPr/>
          <p:nvPr/>
        </p:nvSpPr>
        <p:spPr>
          <a:xfrm>
            <a:off x="1660266" y="5257800"/>
            <a:ext cx="1752600" cy="1143000"/>
          </a:xfrm>
          <a:prstGeom prst="trapezoid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Expand, Upsell, Cross Sell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787104" y="1796534"/>
            <a:ext cx="145777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Top of Funnel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622368" y="2715384"/>
            <a:ext cx="178446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Middle of Funnel</a:t>
            </a:r>
          </a:p>
        </p:txBody>
      </p:sp>
      <p:sp>
        <p:nvSpPr>
          <p:cNvPr id="12" name="Rectangle 11"/>
          <p:cNvSpPr/>
          <p:nvPr/>
        </p:nvSpPr>
        <p:spPr>
          <a:xfrm>
            <a:off x="1880239" y="3625334"/>
            <a:ext cx="127150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Inside Sales</a:t>
            </a:r>
          </a:p>
        </p:txBody>
      </p:sp>
      <p:sp>
        <p:nvSpPr>
          <p:cNvPr id="13" name="Rectangle 12"/>
          <p:cNvSpPr/>
          <p:nvPr/>
        </p:nvSpPr>
        <p:spPr>
          <a:xfrm>
            <a:off x="1910537" y="4539734"/>
            <a:ext cx="128432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Closed Deal</a:t>
            </a:r>
          </a:p>
        </p:txBody>
      </p:sp>
      <p:sp>
        <p:nvSpPr>
          <p:cNvPr id="16" name="Line Callout 1 15"/>
          <p:cNvSpPr/>
          <p:nvPr/>
        </p:nvSpPr>
        <p:spPr>
          <a:xfrm>
            <a:off x="5486400" y="3625334"/>
            <a:ext cx="2209800" cy="1283732"/>
          </a:xfrm>
          <a:prstGeom prst="borderCallout1">
            <a:avLst>
              <a:gd name="adj1" fmla="val 73415"/>
              <a:gd name="adj2" fmla="val -4965"/>
              <a:gd name="adj3" fmla="val 158054"/>
              <a:gd name="adj4" fmla="val -91741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Increasing revenue per client over time will create negative churn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55390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Where this is applicable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Applies </a:t>
            </a:r>
            <a:r>
              <a:rPr lang="en-US" dirty="0"/>
              <a:t>equally well to any other form of recurring revenue business where there is a </a:t>
            </a:r>
            <a:r>
              <a:rPr lang="en-US" dirty="0" err="1"/>
              <a:t>salesforce</a:t>
            </a:r>
            <a:r>
              <a:rPr lang="en-US" dirty="0"/>
              <a:t> needed</a:t>
            </a:r>
          </a:p>
          <a:p>
            <a:r>
              <a:rPr lang="en-US" dirty="0"/>
              <a:t>Does not apply to the perfect business: </a:t>
            </a:r>
            <a:r>
              <a:rPr lang="en-US" dirty="0" err="1"/>
              <a:t>touchless</a:t>
            </a:r>
            <a:r>
              <a:rPr lang="en-US" dirty="0"/>
              <a:t> </a:t>
            </a:r>
            <a:r>
              <a:rPr lang="en-US" dirty="0" smtClean="0"/>
              <a:t>conversion</a:t>
            </a:r>
          </a:p>
          <a:p>
            <a:pPr lvl="1"/>
            <a:r>
              <a:rPr lang="en-US" dirty="0" smtClean="0"/>
              <a:t>Those are usually extremely profitable early on</a:t>
            </a:r>
          </a:p>
          <a:p>
            <a:pPr lvl="1"/>
            <a:r>
              <a:rPr lang="en-US" dirty="0" smtClean="0"/>
              <a:t>This will be covered in a separate model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4849903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is this model important?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When you get to the point of having a repeatable, scalable sales model, you should hit the accelerator pedal</a:t>
            </a:r>
          </a:p>
          <a:p>
            <a:pPr lvl="1"/>
            <a:r>
              <a:rPr lang="en-US" dirty="0" smtClean="0"/>
              <a:t>This model will help you show your investors and board members why that will involve a short term increase in burn rate</a:t>
            </a:r>
          </a:p>
          <a:p>
            <a:pPr lvl="2"/>
            <a:r>
              <a:rPr lang="en-US" dirty="0" smtClean="0"/>
              <a:t>But a resultant high growth, high profit business</a:t>
            </a:r>
          </a:p>
        </p:txBody>
      </p:sp>
    </p:spTree>
    <p:extLst>
      <p:ext uri="{BB962C8B-B14F-4D97-AF65-F5344CB8AC3E}">
        <p14:creationId xmlns:p14="http://schemas.microsoft.com/office/powerpoint/2010/main" val="103236121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to use the Model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 smtClean="0"/>
              <a:t>Looks complex, but actually simple to use</a:t>
            </a:r>
          </a:p>
          <a:p>
            <a:r>
              <a:rPr lang="en-US" dirty="0" smtClean="0"/>
              <a:t>There are only a few inputs</a:t>
            </a:r>
          </a:p>
          <a:p>
            <a:pPr lvl="1"/>
            <a:r>
              <a:rPr lang="en-US" dirty="0" smtClean="0"/>
              <a:t>Those input cells are clearly marked in Orange</a:t>
            </a:r>
          </a:p>
          <a:p>
            <a:r>
              <a:rPr lang="en-US" dirty="0" smtClean="0"/>
              <a:t>Four sections</a:t>
            </a:r>
          </a:p>
          <a:p>
            <a:pPr lvl="1"/>
            <a:r>
              <a:rPr lang="en-US" dirty="0" smtClean="0"/>
              <a:t>How a single sales person looks</a:t>
            </a:r>
          </a:p>
          <a:p>
            <a:pPr lvl="1"/>
            <a:r>
              <a:rPr lang="en-US" dirty="0" smtClean="0"/>
              <a:t>What happens when you hire multiple sales people over time</a:t>
            </a:r>
          </a:p>
          <a:p>
            <a:pPr lvl="1"/>
            <a:r>
              <a:rPr lang="en-US" dirty="0" smtClean="0"/>
              <a:t>What happens if you collect a years payment in advance</a:t>
            </a:r>
          </a:p>
          <a:p>
            <a:pPr lvl="1"/>
            <a:r>
              <a:rPr lang="en-US" dirty="0" smtClean="0"/>
              <a:t>Comparison of two different hiring rates (second tab)</a:t>
            </a:r>
          </a:p>
          <a:p>
            <a:pPr lvl="1"/>
            <a:r>
              <a:rPr lang="en-US" dirty="0" smtClean="0"/>
              <a:t>Comparison of two different churn rates (third tab)</a:t>
            </a:r>
          </a:p>
          <a:p>
            <a:endParaRPr lang="en-US" dirty="0" smtClean="0"/>
          </a:p>
          <a:p>
            <a:r>
              <a:rPr lang="en-US" dirty="0" smtClean="0"/>
              <a:t>The slides are linked to the spreadsheet</a:t>
            </a:r>
          </a:p>
          <a:p>
            <a:pPr lvl="1"/>
            <a:r>
              <a:rPr lang="en-US" dirty="0" smtClean="0"/>
              <a:t>Save them in the same directory then change the spreadsheet</a:t>
            </a:r>
          </a:p>
          <a:p>
            <a:pPr lvl="1"/>
            <a:r>
              <a:rPr lang="en-US" dirty="0" smtClean="0"/>
              <a:t>The slides will update, providing prettier graphs</a:t>
            </a:r>
          </a:p>
          <a:p>
            <a:endParaRPr lang="en-US" dirty="0"/>
          </a:p>
          <a:p>
            <a:r>
              <a:rPr lang="en-US" dirty="0" smtClean="0"/>
              <a:t>Some complex </a:t>
            </a:r>
            <a:r>
              <a:rPr lang="en-US" dirty="0" err="1" smtClean="0"/>
              <a:t>calcs</a:t>
            </a:r>
            <a:r>
              <a:rPr lang="en-US" dirty="0" smtClean="0"/>
              <a:t> are hidden in rows 9 and 21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018873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There are some important variables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Important to play </a:t>
            </a:r>
            <a:r>
              <a:rPr lang="en-US" dirty="0"/>
              <a:t>around with factors </a:t>
            </a:r>
            <a:r>
              <a:rPr lang="en-US" dirty="0" smtClean="0"/>
              <a:t>like:</a:t>
            </a:r>
          </a:p>
          <a:p>
            <a:pPr lvl="1"/>
            <a:r>
              <a:rPr lang="en-US" dirty="0" smtClean="0"/>
              <a:t>cost </a:t>
            </a:r>
            <a:r>
              <a:rPr lang="en-US" dirty="0"/>
              <a:t>per </a:t>
            </a:r>
            <a:r>
              <a:rPr lang="en-US" dirty="0" smtClean="0"/>
              <a:t>lead</a:t>
            </a:r>
          </a:p>
          <a:p>
            <a:pPr lvl="1"/>
            <a:r>
              <a:rPr lang="en-US" dirty="0" smtClean="0"/>
              <a:t>average </a:t>
            </a:r>
            <a:r>
              <a:rPr lang="en-US" dirty="0"/>
              <a:t>deal </a:t>
            </a:r>
            <a:r>
              <a:rPr lang="en-US" dirty="0" smtClean="0"/>
              <a:t>size</a:t>
            </a:r>
          </a:p>
          <a:p>
            <a:pPr lvl="1"/>
            <a:r>
              <a:rPr lang="en-US" dirty="0" smtClean="0"/>
              <a:t>Sales force productivity (lower the monthly target)</a:t>
            </a:r>
          </a:p>
          <a:p>
            <a:pPr lvl="1"/>
            <a:r>
              <a:rPr lang="en-US" dirty="0" smtClean="0"/>
              <a:t>etc</a:t>
            </a:r>
            <a:r>
              <a:rPr lang="en-US" dirty="0"/>
              <a:t>. </a:t>
            </a:r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pPr marL="457200" lvl="1" indent="0">
              <a:buNone/>
            </a:pPr>
            <a:r>
              <a:rPr lang="en-US" dirty="0" smtClean="0"/>
              <a:t>… and see how they impact the economics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315595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Important Note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figures I have used should not be taken as a default set of values for any SaaS business</a:t>
            </a:r>
          </a:p>
          <a:p>
            <a:pPr lvl="1"/>
            <a:r>
              <a:rPr lang="en-US" dirty="0" smtClean="0"/>
              <a:t>There are going to be wide variations in funnel efficiencies that will make each individual business considerably different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21757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Modeling a single sales hire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A good starting point</a:t>
            </a:r>
          </a:p>
        </p:txBody>
      </p:sp>
    </p:spTree>
    <p:extLst>
      <p:ext uri="{BB962C8B-B14F-4D97-AF65-F5344CB8AC3E}">
        <p14:creationId xmlns:p14="http://schemas.microsoft.com/office/powerpoint/2010/main" val="41245598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Key Variables</a:t>
            </a: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8966535"/>
              </p:ext>
            </p:extLst>
          </p:nvPr>
        </p:nvGraphicFramePr>
        <p:xfrm>
          <a:off x="666488" y="1524002"/>
          <a:ext cx="7760662" cy="4648200"/>
        </p:xfrm>
        <a:graphic>
          <a:graphicData uri="http://schemas.openxmlformats.org/drawingml/2006/table">
            <a:tbl>
              <a:tblPr/>
              <a:tblGrid>
                <a:gridCol w="3182462"/>
                <a:gridCol w="1241161"/>
                <a:gridCol w="1077491"/>
                <a:gridCol w="1077491"/>
                <a:gridCol w="1182057"/>
              </a:tblGrid>
              <a:tr h="300589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Sales compensation and overhead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Base Compensation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 $           50,000 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Variable Compensation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 $           55,000 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with 50% draw for first four months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Draw on Variable Comp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100%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70%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30%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Productivity Ramp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10%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33%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66%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100%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Additional overhead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 $           30,000 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494605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Sales attrition factor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15%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 factor to discount bookings to account for failed sales hires and attrition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6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On target annual  bookings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   Annual Bookings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500,000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ACV (Annual Contract Value)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   Monthly Bookings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$           41,667 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ACV (Annual Contract Value)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   Monthly Bookings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$             3,472 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Billed monthly (=ACV / 12)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86925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Churn Rate and Margin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1" i="0" u="none" strike="noStrike">
                          <a:solidFill>
                            <a:srgbClr val="1F497D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Churn Rate (monthly)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5B3D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2.50%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73263">
                <a:tc>
                  <a:txBody>
                    <a:bodyPr/>
                    <a:lstStyle/>
                    <a:p>
                      <a:pPr algn="l" fontAlgn="b"/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Gross Margin</a:t>
                      </a:r>
                    </a:p>
                  </a:txBody>
                  <a:tcPr marL="13663" marR="13663" marT="13663" marB="0" anchor="b">
                    <a:lnL>
                      <a:noFill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500" b="0" i="0" u="none" strike="noStrike">
                          <a:solidFill>
                            <a:srgbClr val="3F3F76"/>
                          </a:solidFill>
                          <a:effectLst/>
                          <a:latin typeface="Calibri"/>
                        </a:rPr>
                        <a:t>80.00%</a:t>
                      </a: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5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13663" marR="13663" marT="1366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1822239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000" dirty="0" smtClean="0"/>
              <a:t>How Revenue Builds for a SaaS Salesperson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200" dirty="0" smtClean="0"/>
              <a:t>(assuming no ramp up time)</a:t>
            </a:r>
            <a:endParaRPr lang="en-US" dirty="0"/>
          </a:p>
        </p:txBody>
      </p:sp>
      <p:graphicFrame>
        <p:nvGraphicFramePr>
          <p:cNvPr id="7" name="Chart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99484668"/>
              </p:ext>
            </p:extLst>
          </p:nvPr>
        </p:nvGraphicFramePr>
        <p:xfrm>
          <a:off x="4629149" y="1447800"/>
          <a:ext cx="4229101" cy="533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Chart 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72918543"/>
              </p:ext>
            </p:extLst>
          </p:nvPr>
        </p:nvGraphicFramePr>
        <p:xfrm>
          <a:off x="285749" y="1447800"/>
          <a:ext cx="4086225" cy="533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6408829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Looking at a Single Salesperson</a:t>
            </a:r>
            <a:endParaRPr lang="en-US" dirty="0"/>
          </a:p>
        </p:txBody>
      </p:sp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85896375"/>
              </p:ext>
            </p:extLst>
          </p:nvPr>
        </p:nvGraphicFramePr>
        <p:xfrm>
          <a:off x="4648200" y="1524000"/>
          <a:ext cx="4138613" cy="4648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Chart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47222282"/>
              </p:ext>
            </p:extLst>
          </p:nvPr>
        </p:nvGraphicFramePr>
        <p:xfrm>
          <a:off x="381000" y="1524000"/>
          <a:ext cx="3886200" cy="4648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7320512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Cash Flow Gap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96246942"/>
              </p:ext>
            </p:extLst>
          </p:nvPr>
        </p:nvGraphicFramePr>
        <p:xfrm>
          <a:off x="4777382" y="1596626"/>
          <a:ext cx="4264820" cy="427077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853944473"/>
              </p:ext>
            </p:extLst>
          </p:nvPr>
        </p:nvGraphicFramePr>
        <p:xfrm>
          <a:off x="101797" y="1603772"/>
          <a:ext cx="4572000" cy="43398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pSp>
        <p:nvGrpSpPr>
          <p:cNvPr id="9" name="Group 8"/>
          <p:cNvGrpSpPr/>
          <p:nvPr/>
        </p:nvGrpSpPr>
        <p:grpSpPr>
          <a:xfrm>
            <a:off x="914401" y="3467100"/>
            <a:ext cx="2286000" cy="2019300"/>
            <a:chOff x="1107959" y="3200400"/>
            <a:chExt cx="1178041" cy="914400"/>
          </a:xfrm>
        </p:grpSpPr>
        <p:sp>
          <p:nvSpPr>
            <p:cNvPr id="5" name="Freeform 4"/>
            <p:cNvSpPr/>
            <p:nvPr/>
          </p:nvSpPr>
          <p:spPr>
            <a:xfrm>
              <a:off x="1107959" y="3200400"/>
              <a:ext cx="1178041" cy="914400"/>
            </a:xfrm>
            <a:custGeom>
              <a:avLst/>
              <a:gdLst>
                <a:gd name="connsiteX0" fmla="*/ 0 w 1074587"/>
                <a:gd name="connsiteY0" fmla="*/ 6674 h 774236"/>
                <a:gd name="connsiteX1" fmla="*/ 1074587 w 1074587"/>
                <a:gd name="connsiteY1" fmla="*/ 0 h 774236"/>
                <a:gd name="connsiteX2" fmla="*/ 40047 w 1074587"/>
                <a:gd name="connsiteY2" fmla="*/ 774236 h 774236"/>
                <a:gd name="connsiteX3" fmla="*/ 0 w 1074587"/>
                <a:gd name="connsiteY3" fmla="*/ 6674 h 774236"/>
                <a:gd name="connsiteX0" fmla="*/ 0 w 1074587"/>
                <a:gd name="connsiteY0" fmla="*/ 6674 h 794259"/>
                <a:gd name="connsiteX1" fmla="*/ 1074587 w 1074587"/>
                <a:gd name="connsiteY1" fmla="*/ 0 h 794259"/>
                <a:gd name="connsiteX2" fmla="*/ 1 w 1074587"/>
                <a:gd name="connsiteY2" fmla="*/ 794259 h 794259"/>
                <a:gd name="connsiteX3" fmla="*/ 0 w 1074587"/>
                <a:gd name="connsiteY3" fmla="*/ 6674 h 7942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074587" h="794259">
                  <a:moveTo>
                    <a:pt x="0" y="6674"/>
                  </a:moveTo>
                  <a:lnTo>
                    <a:pt x="1074587" y="0"/>
                  </a:lnTo>
                  <a:lnTo>
                    <a:pt x="1" y="794259"/>
                  </a:lnTo>
                  <a:cubicBezTo>
                    <a:pt x="1" y="531731"/>
                    <a:pt x="0" y="269202"/>
                    <a:pt x="0" y="6674"/>
                  </a:cubicBezTo>
                  <a:close/>
                </a:path>
              </a:pathLst>
            </a:custGeom>
            <a:effectLst>
              <a:outerShdw blurRad="40000" dist="23000" dir="5400000" rotWithShape="0">
                <a:srgbClr val="000000">
                  <a:alpha val="35000"/>
                </a:srgbClr>
              </a:outerShdw>
              <a:softEdge rad="63500"/>
            </a:effectLst>
          </p:spPr>
          <p:style>
            <a:lnRef idx="1">
              <a:schemeClr val="accent5"/>
            </a:lnRef>
            <a:fillRef idx="3">
              <a:schemeClr val="accent5"/>
            </a:fillRef>
            <a:effectRef idx="2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1194685" y="3262602"/>
              <a:ext cx="579005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dirty="0" smtClean="0">
                  <a:solidFill>
                    <a:schemeClr val="bg1"/>
                  </a:solidFill>
                </a:rPr>
                <a:t>Cash</a:t>
              </a:r>
              <a:br>
                <a:rPr lang="en-US" sz="1600" dirty="0" smtClean="0">
                  <a:solidFill>
                    <a:schemeClr val="bg1"/>
                  </a:solidFill>
                </a:rPr>
              </a:br>
              <a:r>
                <a:rPr lang="en-US" sz="1600" dirty="0" smtClean="0">
                  <a:solidFill>
                    <a:schemeClr val="bg1"/>
                  </a:solidFill>
                </a:rPr>
                <a:t>Gap</a:t>
              </a:r>
              <a:endParaRPr lang="en-US" sz="1600" dirty="0">
                <a:solidFill>
                  <a:schemeClr val="bg1"/>
                </a:solidFill>
              </a:endParaRPr>
            </a:p>
          </p:txBody>
        </p:sp>
      </p:grpSp>
      <p:sp>
        <p:nvSpPr>
          <p:cNvPr id="7" name="TextBox 6"/>
          <p:cNvSpPr txBox="1"/>
          <p:nvPr/>
        </p:nvSpPr>
        <p:spPr>
          <a:xfrm>
            <a:off x="5029200" y="5925979"/>
            <a:ext cx="388620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i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(Slightly later breakeven point, because Gross Profit is less than MRR)</a:t>
            </a:r>
            <a:endParaRPr lang="en-US" sz="1000" i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" name="Line Callout 2 7"/>
          <p:cNvSpPr/>
          <p:nvPr/>
        </p:nvSpPr>
        <p:spPr>
          <a:xfrm>
            <a:off x="5562600" y="2209800"/>
            <a:ext cx="1143000" cy="381000"/>
          </a:xfrm>
          <a:prstGeom prst="borderCallout2">
            <a:avLst>
              <a:gd name="adj1" fmla="val 85319"/>
              <a:gd name="adj2" fmla="val 108721"/>
              <a:gd name="adj3" fmla="val 109844"/>
              <a:gd name="adj4" fmla="val 123478"/>
              <a:gd name="adj5" fmla="val 419069"/>
              <a:gd name="adj6" fmla="val 127506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11 months to breakeven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7277340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SaaS Cash Flow Trough</a:t>
            </a:r>
            <a:endParaRPr lang="en-US" dirty="0"/>
          </a:p>
        </p:txBody>
      </p:sp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56129944"/>
              </p:ext>
            </p:extLst>
          </p:nvPr>
        </p:nvGraphicFramePr>
        <p:xfrm>
          <a:off x="2384822" y="1295400"/>
          <a:ext cx="4854178" cy="4495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Line Callout 1 3"/>
          <p:cNvSpPr/>
          <p:nvPr/>
        </p:nvSpPr>
        <p:spPr>
          <a:xfrm>
            <a:off x="4495800" y="6019800"/>
            <a:ext cx="1295400" cy="609600"/>
          </a:xfrm>
          <a:prstGeom prst="borderCallout1">
            <a:avLst>
              <a:gd name="adj1" fmla="val -16287"/>
              <a:gd name="adj2" fmla="val 55042"/>
              <a:gd name="adj3" fmla="val -222537"/>
              <a:gd name="adj4" fmla="val 7759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23 Months to get back the investment</a:t>
            </a:r>
            <a:endParaRPr lang="en-US" sz="1200" dirty="0"/>
          </a:p>
        </p:txBody>
      </p:sp>
      <p:sp>
        <p:nvSpPr>
          <p:cNvPr id="5" name="Line Callout 1 4"/>
          <p:cNvSpPr/>
          <p:nvPr/>
        </p:nvSpPr>
        <p:spPr>
          <a:xfrm>
            <a:off x="3124200" y="6019800"/>
            <a:ext cx="1066800" cy="609600"/>
          </a:xfrm>
          <a:prstGeom prst="borderCallout1">
            <a:avLst>
              <a:gd name="adj1" fmla="val -13002"/>
              <a:gd name="adj2" fmla="val 85183"/>
              <a:gd name="adj3" fmla="val -132757"/>
              <a:gd name="adj4" fmla="val 9986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Total amount invested: $110k</a:t>
            </a:r>
            <a:endParaRPr lang="en-US" sz="1200" dirty="0"/>
          </a:p>
        </p:txBody>
      </p:sp>
      <p:sp>
        <p:nvSpPr>
          <p:cNvPr id="6" name="Line Callout 1 5"/>
          <p:cNvSpPr/>
          <p:nvPr/>
        </p:nvSpPr>
        <p:spPr>
          <a:xfrm>
            <a:off x="6096000" y="6019800"/>
            <a:ext cx="990600" cy="609600"/>
          </a:xfrm>
          <a:prstGeom prst="borderCallout1">
            <a:avLst>
              <a:gd name="adj1" fmla="val -15192"/>
              <a:gd name="adj2" fmla="val 17667"/>
              <a:gd name="adj3" fmla="val -549910"/>
              <a:gd name="adj4" fmla="val 82234"/>
            </a:avLst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But a great return on investment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29104317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djacency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30441</TotalTime>
  <Words>1766</Words>
  <Application>Microsoft Office PowerPoint</Application>
  <PresentationFormat>On-screen Show (4:3)</PresentationFormat>
  <Paragraphs>325</Paragraphs>
  <Slides>33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4" baseType="lpstr">
      <vt:lpstr>Office Theme</vt:lpstr>
      <vt:lpstr>SaaS Economics</vt:lpstr>
      <vt:lpstr>Introduction</vt:lpstr>
      <vt:lpstr>Where this is applicable</vt:lpstr>
      <vt:lpstr>Modeling a single sales hire</vt:lpstr>
      <vt:lpstr>Key Variables</vt:lpstr>
      <vt:lpstr>How Revenue Builds for a SaaS Salesperson (assuming no ramp up time)</vt:lpstr>
      <vt:lpstr>Looking at a Single Salesperson</vt:lpstr>
      <vt:lpstr>The Cash Flow Gap</vt:lpstr>
      <vt:lpstr>The SaaS Cash Flow Trough</vt:lpstr>
      <vt:lpstr>Marketing Funnel Economics</vt:lpstr>
      <vt:lpstr>Marketing Funnel Economics</vt:lpstr>
      <vt:lpstr>The model also computes CAC and LTV</vt:lpstr>
      <vt:lpstr>What we learn from the model</vt:lpstr>
      <vt:lpstr>Part 2: Scaling the Sales Force</vt:lpstr>
      <vt:lpstr>Scaling the Business</vt:lpstr>
      <vt:lpstr>PowerPoint Presentation</vt:lpstr>
      <vt:lpstr>What is a Repeatable, Scalable Sales Model?</vt:lpstr>
      <vt:lpstr>What happens at the company level when we add 2 new sales hires every month?</vt:lpstr>
      <vt:lpstr>How MRR Grows when hiring 2 salespeople per month</vt:lpstr>
      <vt:lpstr>What happens if you don’t keep hiring new sales people?</vt:lpstr>
      <vt:lpstr>Comparison: hiring one versus two sales people per month</vt:lpstr>
      <vt:lpstr>Comparison: hiring one versus two sales people per month</vt:lpstr>
      <vt:lpstr>What’s the blocker to faster growth?</vt:lpstr>
      <vt:lpstr>Personal Lesson Learned</vt:lpstr>
      <vt:lpstr>What happens if we collect a year’s payment in advance?</vt:lpstr>
      <vt:lpstr>What happens if we collect a year’s payment in advance?</vt:lpstr>
      <vt:lpstr>Lesson Learned</vt:lpstr>
      <vt:lpstr>Impact of lowering Churn</vt:lpstr>
      <vt:lpstr>A way to get to negative Churn</vt:lpstr>
      <vt:lpstr>Why is this model important?</vt:lpstr>
      <vt:lpstr>How to use the Model</vt:lpstr>
      <vt:lpstr>There are some important variables</vt:lpstr>
      <vt:lpstr>Important Note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David Skok</dc:creator>
  <cp:lastModifiedBy>David Skok</cp:lastModifiedBy>
  <cp:revision>137</cp:revision>
  <dcterms:created xsi:type="dcterms:W3CDTF">2010-09-06T00:11:04Z</dcterms:created>
  <dcterms:modified xsi:type="dcterms:W3CDTF">2010-12-07T02:50:53Z</dcterms:modified>
</cp:coreProperties>
</file>